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Lst>
  <p:notesMasterIdLst>
    <p:notesMasterId r:id="rId30"/>
  </p:notesMasterIdLst>
  <p:sldIdLst>
    <p:sldId id="285" r:id="rId3"/>
    <p:sldId id="283" r:id="rId4"/>
    <p:sldId id="284" r:id="rId5"/>
    <p:sldId id="265" r:id="rId6"/>
    <p:sldId id="287" r:id="rId7"/>
    <p:sldId id="261" r:id="rId8"/>
    <p:sldId id="276" r:id="rId9"/>
    <p:sldId id="277" r:id="rId10"/>
    <p:sldId id="278" r:id="rId11"/>
    <p:sldId id="286" r:id="rId12"/>
    <p:sldId id="263" r:id="rId13"/>
    <p:sldId id="266" r:id="rId14"/>
    <p:sldId id="267" r:id="rId15"/>
    <p:sldId id="268" r:id="rId16"/>
    <p:sldId id="269" r:id="rId17"/>
    <p:sldId id="270" r:id="rId18"/>
    <p:sldId id="271" r:id="rId19"/>
    <p:sldId id="272" r:id="rId20"/>
    <p:sldId id="274" r:id="rId21"/>
    <p:sldId id="273" r:id="rId22"/>
    <p:sldId id="275" r:id="rId23"/>
    <p:sldId id="279" r:id="rId24"/>
    <p:sldId id="280" r:id="rId25"/>
    <p:sldId id="281" r:id="rId26"/>
    <p:sldId id="264" r:id="rId27"/>
    <p:sldId id="288" r:id="rId28"/>
    <p:sldId id="28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81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9DD95B-5E0C-464A-9C85-6A6A0C14977C}" type="datetimeFigureOut">
              <a:rPr lang="en-GB" smtClean="0"/>
              <a:t>11/08/2025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966CF0-CCC0-47D1-B8CC-E9CD930EB9CB}" type="slidenum">
              <a:rPr lang="en-GB" smtClean="0"/>
              <a:t>‹#›</a:t>
            </a:fld>
            <a:endParaRPr lang="en-GB"/>
          </a:p>
        </p:txBody>
      </p:sp>
    </p:spTree>
    <p:extLst>
      <p:ext uri="{BB962C8B-B14F-4D97-AF65-F5344CB8AC3E}">
        <p14:creationId xmlns:p14="http://schemas.microsoft.com/office/powerpoint/2010/main" val="1070215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07A771EC-6E6F-4E04-BC52-43B017643248}" type="datetimeFigureOut">
              <a:rPr lang="en-GB" smtClean="0"/>
              <a:t>11/08/2025</a:t>
            </a:fld>
            <a:endParaRPr lang="en-GB"/>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GB"/>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0CAA3BCC-6BEB-4F7B-BA6C-5A4F636834B8}" type="slidenum">
              <a:rPr lang="en-GB" smtClean="0"/>
              <a:t>‹#›</a:t>
            </a:fld>
            <a:endParaRPr lang="en-GB"/>
          </a:p>
        </p:txBody>
      </p:sp>
    </p:spTree>
    <p:extLst>
      <p:ext uri="{BB962C8B-B14F-4D97-AF65-F5344CB8AC3E}">
        <p14:creationId xmlns:p14="http://schemas.microsoft.com/office/powerpoint/2010/main" val="1616485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A771EC-6E6F-4E04-BC52-43B017643248}" type="datetimeFigureOut">
              <a:rPr lang="en-GB" smtClean="0"/>
              <a:t>11/08/2025</a:t>
            </a:fld>
            <a:endParaRPr lang="en-GB"/>
          </a:p>
        </p:txBody>
      </p:sp>
      <p:sp>
        <p:nvSpPr>
          <p:cNvPr id="6" name="Footer Placeholder 5"/>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CAA3BCC-6BEB-4F7B-BA6C-5A4F636834B8}" type="slidenum">
              <a:rPr lang="en-GB" smtClean="0"/>
              <a:t>‹#›</a:t>
            </a:fld>
            <a:endParaRPr lang="en-GB"/>
          </a:p>
        </p:txBody>
      </p:sp>
    </p:spTree>
    <p:extLst>
      <p:ext uri="{BB962C8B-B14F-4D97-AF65-F5344CB8AC3E}">
        <p14:creationId xmlns:p14="http://schemas.microsoft.com/office/powerpoint/2010/main" val="2659254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7A771EC-6E6F-4E04-BC52-43B017643248}" type="datetimeFigureOut">
              <a:rPr lang="en-GB" smtClean="0"/>
              <a:t>11/08/2025</a:t>
            </a:fld>
            <a:endParaRPr lang="en-GB"/>
          </a:p>
        </p:txBody>
      </p:sp>
      <p:sp>
        <p:nvSpPr>
          <p:cNvPr id="5" name="Footer Placeholder 4"/>
          <p:cNvSpPr>
            <a:spLocks noGrp="1"/>
          </p:cNvSpPr>
          <p:nvPr>
            <p:ph type="ftr" sz="quarter" idx="11"/>
          </p:nvPr>
        </p:nvSpPr>
        <p:spPr/>
        <p:txBody>
          <a:bodyPr/>
          <a:lstStyle/>
          <a:p>
            <a:endParaRPr lang="en-GB"/>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CAA3BCC-6BEB-4F7B-BA6C-5A4F636834B8}" type="slidenum">
              <a:rPr lang="en-GB" smtClean="0"/>
              <a:t>‹#›</a:t>
            </a:fld>
            <a:endParaRPr lang="en-GB"/>
          </a:p>
        </p:txBody>
      </p:sp>
    </p:spTree>
    <p:extLst>
      <p:ext uri="{BB962C8B-B14F-4D97-AF65-F5344CB8AC3E}">
        <p14:creationId xmlns:p14="http://schemas.microsoft.com/office/powerpoint/2010/main" val="8499549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7A771EC-6E6F-4E04-BC52-43B017643248}" type="datetimeFigureOut">
              <a:rPr lang="en-GB" smtClean="0"/>
              <a:t>11/08/2025</a:t>
            </a:fld>
            <a:endParaRPr lang="en-GB"/>
          </a:p>
        </p:txBody>
      </p:sp>
      <p:sp>
        <p:nvSpPr>
          <p:cNvPr id="5" name="Footer Placeholder 4"/>
          <p:cNvSpPr>
            <a:spLocks noGrp="1"/>
          </p:cNvSpPr>
          <p:nvPr>
            <p:ph type="ftr" sz="quarter" idx="11"/>
          </p:nvPr>
        </p:nvSpPr>
        <p:spPr/>
        <p:txBody>
          <a:bodyPr/>
          <a:lstStyle/>
          <a:p>
            <a:endParaRPr lang="en-GB"/>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CAA3BCC-6BEB-4F7B-BA6C-5A4F636834B8}" type="slidenum">
              <a:rPr lang="en-GB" smtClean="0"/>
              <a:t>‹#›</a:t>
            </a:fld>
            <a:endParaRPr lang="en-GB"/>
          </a:p>
        </p:txBody>
      </p:sp>
    </p:spTree>
    <p:extLst>
      <p:ext uri="{BB962C8B-B14F-4D97-AF65-F5344CB8AC3E}">
        <p14:creationId xmlns:p14="http://schemas.microsoft.com/office/powerpoint/2010/main" val="41078990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7A771EC-6E6F-4E04-BC52-43B017643248}" type="datetimeFigureOut">
              <a:rPr lang="en-GB" smtClean="0"/>
              <a:t>11/08/2025</a:t>
            </a:fld>
            <a:endParaRPr lang="en-GB"/>
          </a:p>
        </p:txBody>
      </p:sp>
      <p:sp>
        <p:nvSpPr>
          <p:cNvPr id="5" name="Footer Placeholder 4"/>
          <p:cNvSpPr>
            <a:spLocks noGrp="1"/>
          </p:cNvSpPr>
          <p:nvPr>
            <p:ph type="ftr" sz="quarter" idx="11"/>
          </p:nvPr>
        </p:nvSpPr>
        <p:spPr/>
        <p:txBody>
          <a:bodyPr/>
          <a:lstStyle/>
          <a:p>
            <a:endParaRPr lang="en-GB"/>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CAA3BCC-6BEB-4F7B-BA6C-5A4F636834B8}" type="slidenum">
              <a:rPr lang="en-GB" smtClean="0"/>
              <a:t>‹#›</a:t>
            </a:fld>
            <a:endParaRPr lang="en-GB"/>
          </a:p>
        </p:txBody>
      </p:sp>
    </p:spTree>
    <p:extLst>
      <p:ext uri="{BB962C8B-B14F-4D97-AF65-F5344CB8AC3E}">
        <p14:creationId xmlns:p14="http://schemas.microsoft.com/office/powerpoint/2010/main" val="20060838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7A771EC-6E6F-4E04-BC52-43B017643248}" type="datetimeFigureOut">
              <a:rPr lang="en-GB" smtClean="0"/>
              <a:t>11/08/2025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CAA3BCC-6BEB-4F7B-BA6C-5A4F636834B8}" type="slidenum">
              <a:rPr lang="en-GB" smtClean="0"/>
              <a:t>‹#›</a:t>
            </a:fld>
            <a:endParaRPr lang="en-GB"/>
          </a:p>
        </p:txBody>
      </p:sp>
    </p:spTree>
    <p:extLst>
      <p:ext uri="{BB962C8B-B14F-4D97-AF65-F5344CB8AC3E}">
        <p14:creationId xmlns:p14="http://schemas.microsoft.com/office/powerpoint/2010/main" val="22217844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7A771EC-6E6F-4E04-BC52-43B017643248}" type="datetimeFigureOut">
              <a:rPr lang="en-GB" smtClean="0"/>
              <a:t>11/08/2025</a:t>
            </a:fld>
            <a:endParaRPr lang="en-GB"/>
          </a:p>
        </p:txBody>
      </p:sp>
      <p:sp>
        <p:nvSpPr>
          <p:cNvPr id="8" name="Footer Placeholder 7"/>
          <p:cNvSpPr>
            <a:spLocks noGrp="1"/>
          </p:cNvSpPr>
          <p:nvPr>
            <p:ph type="ftr" sz="quarter" idx="11"/>
          </p:nvPr>
        </p:nvSpPr>
        <p:spPr>
          <a:xfrm>
            <a:off x="561111" y="6391838"/>
            <a:ext cx="3644282" cy="304801"/>
          </a:xfrm>
        </p:spPr>
        <p:txBody>
          <a:bodyPr/>
          <a:lstStyle/>
          <a:p>
            <a:endParaRPr lang="en-GB"/>
          </a:p>
        </p:txBody>
      </p:sp>
      <p:sp>
        <p:nvSpPr>
          <p:cNvPr id="9" name="Slide Number Placeholder 8"/>
          <p:cNvSpPr>
            <a:spLocks noGrp="1"/>
          </p:cNvSpPr>
          <p:nvPr>
            <p:ph type="sldNum" sz="quarter" idx="12"/>
          </p:nvPr>
        </p:nvSpPr>
        <p:spPr/>
        <p:txBody>
          <a:bodyPr/>
          <a:lstStyle/>
          <a:p>
            <a:fld id="{0CAA3BCC-6BEB-4F7B-BA6C-5A4F636834B8}" type="slidenum">
              <a:rPr lang="en-GB" smtClean="0"/>
              <a:t>‹#›</a:t>
            </a:fld>
            <a:endParaRPr lang="en-GB"/>
          </a:p>
        </p:txBody>
      </p:sp>
    </p:spTree>
    <p:extLst>
      <p:ext uri="{BB962C8B-B14F-4D97-AF65-F5344CB8AC3E}">
        <p14:creationId xmlns:p14="http://schemas.microsoft.com/office/powerpoint/2010/main" val="31786612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07A771EC-6E6F-4E04-BC52-43B017643248}" type="datetimeFigureOut">
              <a:rPr lang="en-GB" smtClean="0"/>
              <a:t>11/08/2025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CAA3BCC-6BEB-4F7B-BA6C-5A4F636834B8}" type="slidenum">
              <a:rPr lang="en-GB" smtClean="0"/>
              <a:t>‹#›</a:t>
            </a:fld>
            <a:endParaRPr lang="en-GB"/>
          </a:p>
        </p:txBody>
      </p:sp>
    </p:spTree>
    <p:extLst>
      <p:ext uri="{BB962C8B-B14F-4D97-AF65-F5344CB8AC3E}">
        <p14:creationId xmlns:p14="http://schemas.microsoft.com/office/powerpoint/2010/main" val="29458905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07A771EC-6E6F-4E04-BC52-43B017643248}" type="datetimeFigureOut">
              <a:rPr lang="en-GB" smtClean="0"/>
              <a:t>11/08/2025</a:t>
            </a:fld>
            <a:endParaRPr lang="en-GB"/>
          </a:p>
        </p:txBody>
      </p:sp>
      <p:sp>
        <p:nvSpPr>
          <p:cNvPr id="5" name="Footer Placeholder 4"/>
          <p:cNvSpPr>
            <a:spLocks noGrp="1"/>
          </p:cNvSpPr>
          <p:nvPr>
            <p:ph type="ftr" sz="quarter" idx="11"/>
          </p:nvPr>
        </p:nvSpPr>
        <p:spPr/>
        <p:txBody>
          <a:bodyPr/>
          <a:lstStyle/>
          <a:p>
            <a:endParaRPr lang="en-GB"/>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CAA3BCC-6BEB-4F7B-BA6C-5A4F636834B8}" type="slidenum">
              <a:rPr lang="en-GB" smtClean="0"/>
              <a:t>‹#›</a:t>
            </a:fld>
            <a:endParaRPr lang="en-GB"/>
          </a:p>
        </p:txBody>
      </p:sp>
    </p:spTree>
    <p:extLst>
      <p:ext uri="{BB962C8B-B14F-4D97-AF65-F5344CB8AC3E}">
        <p14:creationId xmlns:p14="http://schemas.microsoft.com/office/powerpoint/2010/main" val="11485699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smtClean="0"/>
              <a:t>Click to edit Master title style</a:t>
            </a:r>
            <a:endParaRPr lang="en-US"/>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8/11/2025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486078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8/11/2025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71781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7A771EC-6E6F-4E04-BC52-43B017643248}" type="datetimeFigureOut">
              <a:rPr lang="en-GB" smtClean="0"/>
              <a:t>11/08/2025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CAA3BCC-6BEB-4F7B-BA6C-5A4F636834B8}" type="slidenum">
              <a:rPr lang="en-GB" smtClean="0"/>
              <a:t>‹#›</a:t>
            </a:fld>
            <a:endParaRPr lang="en-GB"/>
          </a:p>
        </p:txBody>
      </p:sp>
    </p:spTree>
    <p:extLst>
      <p:ext uri="{BB962C8B-B14F-4D97-AF65-F5344CB8AC3E}">
        <p14:creationId xmlns:p14="http://schemas.microsoft.com/office/powerpoint/2010/main" val="37570565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smtClean="0"/>
              <a:t>Click to edit Master title style</a:t>
            </a:r>
            <a:endParaRPr lang="en-US"/>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8/11/2025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759681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8/11/2025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666044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smtClean="0"/>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smtClean="0"/>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rPr>
              <a:pPr/>
              <a:t>8/11/2025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6922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rPr>
              <a:pPr/>
              <a:t>8/11/2025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583107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8/11/2025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439814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smtClean="0"/>
              <a:t>Click to edit Master title style</a:t>
            </a:r>
            <a:endParaRPr lang="en-US"/>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8/11/2025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25574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smtClean="0"/>
              <a:t>Click to edit Master title style</a:t>
            </a:r>
            <a:endParaRPr lang="en-US"/>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8/11/2025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624614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8/11/2025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464621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8/11/2025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41960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7A771EC-6E6F-4E04-BC52-43B017643248}" type="datetimeFigureOut">
              <a:rPr lang="en-GB" smtClean="0"/>
              <a:t>11/08/2025</a:t>
            </a:fld>
            <a:endParaRPr lang="en-GB"/>
          </a:p>
        </p:txBody>
      </p:sp>
      <p:sp>
        <p:nvSpPr>
          <p:cNvPr id="5" name="Footer Placeholder 4"/>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CAA3BCC-6BEB-4F7B-BA6C-5A4F636834B8}" type="slidenum">
              <a:rPr lang="en-GB" smtClean="0"/>
              <a:t>‹#›</a:t>
            </a:fld>
            <a:endParaRPr lang="en-GB"/>
          </a:p>
        </p:txBody>
      </p:sp>
    </p:spTree>
    <p:extLst>
      <p:ext uri="{BB962C8B-B14F-4D97-AF65-F5344CB8AC3E}">
        <p14:creationId xmlns:p14="http://schemas.microsoft.com/office/powerpoint/2010/main" val="2729141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7A771EC-6E6F-4E04-BC52-43B017643248}" type="datetimeFigureOut">
              <a:rPr lang="en-GB" smtClean="0"/>
              <a:t>11/08/2025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CAA3BCC-6BEB-4F7B-BA6C-5A4F636834B8}" type="slidenum">
              <a:rPr lang="en-GB" smtClean="0"/>
              <a:t>‹#›</a:t>
            </a:fld>
            <a:endParaRPr lang="en-GB"/>
          </a:p>
        </p:txBody>
      </p:sp>
    </p:spTree>
    <p:extLst>
      <p:ext uri="{BB962C8B-B14F-4D97-AF65-F5344CB8AC3E}">
        <p14:creationId xmlns:p14="http://schemas.microsoft.com/office/powerpoint/2010/main" val="1121263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7A771EC-6E6F-4E04-BC52-43B017643248}" type="datetimeFigureOut">
              <a:rPr lang="en-GB" smtClean="0"/>
              <a:t>11/08/2025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CAA3BCC-6BEB-4F7B-BA6C-5A4F636834B8}" type="slidenum">
              <a:rPr lang="en-GB" smtClean="0"/>
              <a:t>‹#›</a:t>
            </a:fld>
            <a:endParaRPr lang="en-GB"/>
          </a:p>
        </p:txBody>
      </p:sp>
    </p:spTree>
    <p:extLst>
      <p:ext uri="{BB962C8B-B14F-4D97-AF65-F5344CB8AC3E}">
        <p14:creationId xmlns:p14="http://schemas.microsoft.com/office/powerpoint/2010/main" val="2987352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7A771EC-6E6F-4E04-BC52-43B017643248}" type="datetimeFigureOut">
              <a:rPr lang="en-GB" smtClean="0"/>
              <a:t>11/08/2025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CAA3BCC-6BEB-4F7B-BA6C-5A4F636834B8}" type="slidenum">
              <a:rPr lang="en-GB" smtClean="0"/>
              <a:t>‹#›</a:t>
            </a:fld>
            <a:endParaRPr lang="en-GB"/>
          </a:p>
        </p:txBody>
      </p:sp>
    </p:spTree>
    <p:extLst>
      <p:ext uri="{BB962C8B-B14F-4D97-AF65-F5344CB8AC3E}">
        <p14:creationId xmlns:p14="http://schemas.microsoft.com/office/powerpoint/2010/main" val="2840278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A771EC-6E6F-4E04-BC52-43B017643248}" type="datetimeFigureOut">
              <a:rPr lang="en-GB" smtClean="0"/>
              <a:t>11/08/2025</a:t>
            </a:fld>
            <a:endParaRPr lang="en-GB"/>
          </a:p>
        </p:txBody>
      </p:sp>
      <p:sp>
        <p:nvSpPr>
          <p:cNvPr id="3" name="Footer Placeholder 2"/>
          <p:cNvSpPr>
            <a:spLocks noGrp="1"/>
          </p:cNvSpPr>
          <p:nvPr>
            <p:ph type="ftr" sz="quarter" idx="11"/>
          </p:nvPr>
        </p:nvSpPr>
        <p:spPr/>
        <p:txBody>
          <a:bodyPr/>
          <a:lstStyle/>
          <a:p>
            <a:endParaRPr lang="en-GB"/>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0CAA3BCC-6BEB-4F7B-BA6C-5A4F636834B8}" type="slidenum">
              <a:rPr lang="en-GB" smtClean="0"/>
              <a:t>‹#›</a:t>
            </a:fld>
            <a:endParaRPr lang="en-GB"/>
          </a:p>
        </p:txBody>
      </p:sp>
    </p:spTree>
    <p:extLst>
      <p:ext uri="{BB962C8B-B14F-4D97-AF65-F5344CB8AC3E}">
        <p14:creationId xmlns:p14="http://schemas.microsoft.com/office/powerpoint/2010/main" val="14488206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A771EC-6E6F-4E04-BC52-43B017643248}" type="datetimeFigureOut">
              <a:rPr lang="en-GB" smtClean="0"/>
              <a:t>11/08/2025</a:t>
            </a:fld>
            <a:endParaRPr lang="en-GB"/>
          </a:p>
        </p:txBody>
      </p:sp>
      <p:sp>
        <p:nvSpPr>
          <p:cNvPr id="6" name="Footer Placeholder 5"/>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CAA3BCC-6BEB-4F7B-BA6C-5A4F636834B8}" type="slidenum">
              <a:rPr lang="en-GB" smtClean="0"/>
              <a:t>‹#›</a:t>
            </a:fld>
            <a:endParaRPr lang="en-GB"/>
          </a:p>
        </p:txBody>
      </p:sp>
    </p:spTree>
    <p:extLst>
      <p:ext uri="{BB962C8B-B14F-4D97-AF65-F5344CB8AC3E}">
        <p14:creationId xmlns:p14="http://schemas.microsoft.com/office/powerpoint/2010/main" val="3932292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A771EC-6E6F-4E04-BC52-43B017643248}" type="datetimeFigureOut">
              <a:rPr lang="en-GB" smtClean="0"/>
              <a:t>11/08/2025</a:t>
            </a:fld>
            <a:endParaRPr lang="en-GB"/>
          </a:p>
        </p:txBody>
      </p:sp>
      <p:sp>
        <p:nvSpPr>
          <p:cNvPr id="6" name="Footer Placeholder 5"/>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CAA3BCC-6BEB-4F7B-BA6C-5A4F636834B8}" type="slidenum">
              <a:rPr lang="en-GB" smtClean="0"/>
              <a:t>‹#›</a:t>
            </a:fld>
            <a:endParaRPr lang="en-GB"/>
          </a:p>
        </p:txBody>
      </p:sp>
    </p:spTree>
    <p:extLst>
      <p:ext uri="{BB962C8B-B14F-4D97-AF65-F5344CB8AC3E}">
        <p14:creationId xmlns:p14="http://schemas.microsoft.com/office/powerpoint/2010/main" val="496060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07A771EC-6E6F-4E04-BC52-43B017643248}" type="datetimeFigureOut">
              <a:rPr lang="en-GB" smtClean="0"/>
              <a:t>11/08/2025</a:t>
            </a:fld>
            <a:endParaRPr lang="en-GB"/>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GB"/>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0CAA3BCC-6BEB-4F7B-BA6C-5A4F636834B8}" type="slidenum">
              <a:rPr lang="en-GB" smtClean="0"/>
              <a:t>‹#›</a:t>
            </a:fld>
            <a:endParaRPr lang="en-GB"/>
          </a:p>
        </p:txBody>
      </p:sp>
    </p:spTree>
    <p:extLst>
      <p:ext uri="{BB962C8B-B14F-4D97-AF65-F5344CB8AC3E}">
        <p14:creationId xmlns:p14="http://schemas.microsoft.com/office/powerpoint/2010/main" val="314555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solidFill>
                  <a:prstClr val="black">
                    <a:tint val="75000"/>
                  </a:prstClr>
                </a:solidFill>
              </a:rPr>
              <a:pPr/>
              <a:t>8/11/2025</a:t>
            </a:fld>
            <a:endParaRPr lang="en-US">
              <a:solidFill>
                <a:prstClr val="black">
                  <a:tint val="75000"/>
                </a:prstClr>
              </a:solidFill>
            </a:endParaRPr>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9501084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1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3" Type="http://schemas.openxmlformats.org/officeDocument/2006/relationships/image" Target="../media/image4.png"/><Relationship Id="rId3" Type="http://schemas.openxmlformats.org/officeDocument/2006/relationships/image" Target="../media/image6.png"/><Relationship Id="rId12" Type="http://schemas.openxmlformats.org/officeDocument/2006/relationships/image" Target="../media/image2.svg"/><Relationship Id="rId2" Type="http://schemas.openxmlformats.org/officeDocument/2006/relationships/image" Target="../media/image5.png"/><Relationship Id="rId1" Type="http://schemas.openxmlformats.org/officeDocument/2006/relationships/slideLayout" Target="../slideLayouts/slideLayout24.xml"/><Relationship Id="rId11" Type="http://schemas.openxmlformats.org/officeDocument/2006/relationships/image" Target="../media/image2.png"/><Relationship Id="rId5" Type="http://schemas.openxmlformats.org/officeDocument/2006/relationships/image" Target="../media/image7.png"/><Relationship Id="rId10" Type="http://schemas.openxmlformats.org/officeDocument/2006/relationships/image" Target="../media/image79.svg"/><Relationship Id="rId4" Type="http://schemas.openxmlformats.org/officeDocument/2006/relationships/image" Target="../media/image73.svg"/><Relationship Id="rId1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2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2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Layout" Target="../slideLayouts/slideLayout24.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2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649843" y="-138048"/>
            <a:ext cx="2057400" cy="7533267"/>
            <a:chOff x="0" y="0"/>
            <a:chExt cx="812800" cy="2976105"/>
          </a:xfrm>
        </p:grpSpPr>
        <p:sp>
          <p:nvSpPr>
            <p:cNvPr id="3" name="Freeform 3"/>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4" name="TextBox 4"/>
            <p:cNvSpPr txBox="1"/>
            <p:nvPr/>
          </p:nvSpPr>
          <p:spPr>
            <a:xfrm>
              <a:off x="0" y="-19050"/>
              <a:ext cx="812800" cy="2995155"/>
            </a:xfrm>
            <a:prstGeom prst="rect">
              <a:avLst/>
            </a:prstGeom>
          </p:spPr>
          <p:txBody>
            <a:bodyPr lIns="33867" tIns="33867" rIns="33867" bIns="33867" rtlCol="0" anchor="ctr"/>
            <a:lstStyle/>
            <a:p>
              <a:pPr algn="ctr">
                <a:lnSpc>
                  <a:spcPts val="1906"/>
                </a:lnSpc>
              </a:pPr>
              <a:endParaRPr sz="1200"/>
            </a:p>
          </p:txBody>
        </p:sp>
      </p:grpSp>
      <p:sp>
        <p:nvSpPr>
          <p:cNvPr id="5" name="Freeform 5"/>
          <p:cNvSpPr/>
          <p:nvPr/>
        </p:nvSpPr>
        <p:spPr>
          <a:xfrm>
            <a:off x="10923144" y="6006398"/>
            <a:ext cx="2537714" cy="1388821"/>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Freeform 6"/>
          <p:cNvSpPr/>
          <p:nvPr/>
        </p:nvSpPr>
        <p:spPr>
          <a:xfrm>
            <a:off x="7850886" y="386698"/>
            <a:ext cx="3655314" cy="6015581"/>
          </a:xfrm>
          <a:custGeom>
            <a:avLst/>
            <a:gdLst/>
            <a:ahLst/>
            <a:cxnLst/>
            <a:rect l="l" t="t" r="r" b="b"/>
            <a:pathLst>
              <a:path w="5482971" h="9023371">
                <a:moveTo>
                  <a:pt x="0" y="0"/>
                </a:moveTo>
                <a:lnTo>
                  <a:pt x="5482971" y="0"/>
                </a:lnTo>
                <a:lnTo>
                  <a:pt x="5482971" y="9023371"/>
                </a:lnTo>
                <a:lnTo>
                  <a:pt x="0" y="9023371"/>
                </a:lnTo>
                <a:lnTo>
                  <a:pt x="0" y="0"/>
                </a:lnTo>
                <a:close/>
              </a:path>
            </a:pathLst>
          </a:custGeom>
          <a:blipFill>
            <a:blip r:embed="rId4"/>
            <a:stretch>
              <a:fillRect l="-4822" r="-4822"/>
            </a:stretch>
          </a:blipFill>
        </p:spPr>
      </p:sp>
      <p:grpSp>
        <p:nvGrpSpPr>
          <p:cNvPr id="7" name="Group 7"/>
          <p:cNvGrpSpPr/>
          <p:nvPr/>
        </p:nvGrpSpPr>
        <p:grpSpPr>
          <a:xfrm>
            <a:off x="-1028700" y="-372146"/>
            <a:ext cx="2057400" cy="7533267"/>
            <a:chOff x="0" y="0"/>
            <a:chExt cx="812800" cy="2976105"/>
          </a:xfrm>
        </p:grpSpPr>
        <p:sp>
          <p:nvSpPr>
            <p:cNvPr id="8" name="Freeform 8"/>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9" name="TextBox 9"/>
            <p:cNvSpPr txBox="1"/>
            <p:nvPr/>
          </p:nvSpPr>
          <p:spPr>
            <a:xfrm>
              <a:off x="0" y="-19050"/>
              <a:ext cx="812800" cy="2995155"/>
            </a:xfrm>
            <a:prstGeom prst="rect">
              <a:avLst/>
            </a:prstGeom>
          </p:spPr>
          <p:txBody>
            <a:bodyPr lIns="33867" tIns="33867" rIns="33867" bIns="33867" rtlCol="0" anchor="ctr"/>
            <a:lstStyle/>
            <a:p>
              <a:pPr algn="ctr">
                <a:lnSpc>
                  <a:spcPts val="1906"/>
                </a:lnSpc>
              </a:pPr>
              <a:endParaRPr sz="1200"/>
            </a:p>
          </p:txBody>
        </p:sp>
      </p:grpSp>
      <p:grpSp>
        <p:nvGrpSpPr>
          <p:cNvPr id="10" name="Group 10"/>
          <p:cNvGrpSpPr/>
          <p:nvPr/>
        </p:nvGrpSpPr>
        <p:grpSpPr>
          <a:xfrm>
            <a:off x="818515" y="2775748"/>
            <a:ext cx="73491" cy="1879331"/>
            <a:chOff x="0" y="0"/>
            <a:chExt cx="26312" cy="672855"/>
          </a:xfrm>
        </p:grpSpPr>
        <p:sp>
          <p:nvSpPr>
            <p:cNvPr id="11" name="Freeform 11"/>
            <p:cNvSpPr/>
            <p:nvPr/>
          </p:nvSpPr>
          <p:spPr>
            <a:xfrm>
              <a:off x="0" y="0"/>
              <a:ext cx="26312" cy="672855"/>
            </a:xfrm>
            <a:custGeom>
              <a:avLst/>
              <a:gdLst/>
              <a:ahLst/>
              <a:cxnLst/>
              <a:rect l="l" t="t" r="r" b="b"/>
              <a:pathLst>
                <a:path w="26312" h="672855">
                  <a:moveTo>
                    <a:pt x="0" y="0"/>
                  </a:moveTo>
                  <a:lnTo>
                    <a:pt x="26312" y="0"/>
                  </a:lnTo>
                  <a:lnTo>
                    <a:pt x="26312" y="672855"/>
                  </a:lnTo>
                  <a:lnTo>
                    <a:pt x="0" y="672855"/>
                  </a:lnTo>
                  <a:close/>
                </a:path>
              </a:pathLst>
            </a:custGeom>
            <a:solidFill>
              <a:srgbClr val="FFFFFF"/>
            </a:solidFill>
          </p:spPr>
        </p:sp>
        <p:sp>
          <p:nvSpPr>
            <p:cNvPr id="12" name="TextBox 12"/>
            <p:cNvSpPr txBox="1"/>
            <p:nvPr/>
          </p:nvSpPr>
          <p:spPr>
            <a:xfrm>
              <a:off x="0" y="-19050"/>
              <a:ext cx="26312" cy="691905"/>
            </a:xfrm>
            <a:prstGeom prst="rect">
              <a:avLst/>
            </a:prstGeom>
          </p:spPr>
          <p:txBody>
            <a:bodyPr lIns="33867" tIns="33867" rIns="33867" bIns="33867" rtlCol="0" anchor="ctr"/>
            <a:lstStyle/>
            <a:p>
              <a:pPr algn="ctr">
                <a:lnSpc>
                  <a:spcPts val="1906"/>
                </a:lnSpc>
              </a:pPr>
              <a:endParaRPr sz="1200"/>
            </a:p>
          </p:txBody>
        </p:sp>
      </p:grpSp>
      <p:sp>
        <p:nvSpPr>
          <p:cNvPr id="13" name="TextBox 13"/>
          <p:cNvSpPr txBox="1"/>
          <p:nvPr/>
        </p:nvSpPr>
        <p:spPr>
          <a:xfrm>
            <a:off x="1728886" y="4655079"/>
            <a:ext cx="5945877" cy="662233"/>
          </a:xfrm>
          <a:prstGeom prst="rect">
            <a:avLst/>
          </a:prstGeom>
        </p:spPr>
        <p:txBody>
          <a:bodyPr wrap="square" lIns="0" tIns="0" rIns="0" bIns="0" rtlCol="0" anchor="t">
            <a:spAutoFit/>
          </a:bodyPr>
          <a:lstStyle/>
          <a:p>
            <a:pPr algn="ctr">
              <a:lnSpc>
                <a:spcPts val="2697"/>
              </a:lnSpc>
            </a:pPr>
            <a:r>
              <a:rPr lang="en-GB" sz="1926" spc="96" dirty="0">
                <a:solidFill>
                  <a:srgbClr val="1C5739"/>
                </a:solidFill>
                <a:latin typeface="Open Sauce"/>
                <a:ea typeface="Open Sauce"/>
                <a:cs typeface="Open Sauce"/>
                <a:sym typeface="Open Sauce"/>
              </a:rPr>
              <a:t>Integrating Data Quality Principles into Local Governance for Effective Decision-Making</a:t>
            </a:r>
            <a:endParaRPr lang="en-US" sz="1926" spc="96" dirty="0">
              <a:solidFill>
                <a:srgbClr val="1C5739"/>
              </a:solidFill>
              <a:latin typeface="Open Sauce"/>
              <a:ea typeface="Open Sauce"/>
              <a:cs typeface="Open Sauce"/>
              <a:sym typeface="Open Sauce"/>
            </a:endParaRPr>
          </a:p>
        </p:txBody>
      </p:sp>
      <p:sp>
        <p:nvSpPr>
          <p:cNvPr id="14" name="Freeform 14"/>
          <p:cNvSpPr/>
          <p:nvPr/>
        </p:nvSpPr>
        <p:spPr>
          <a:xfrm>
            <a:off x="-1851914" y="-138047"/>
            <a:ext cx="2537714" cy="1388821"/>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5" name="TextBox 15"/>
          <p:cNvSpPr txBox="1"/>
          <p:nvPr/>
        </p:nvSpPr>
        <p:spPr>
          <a:xfrm>
            <a:off x="1406023" y="1951592"/>
            <a:ext cx="6268740" cy="2885405"/>
          </a:xfrm>
          <a:prstGeom prst="rect">
            <a:avLst/>
          </a:prstGeom>
        </p:spPr>
        <p:txBody>
          <a:bodyPr lIns="0" tIns="0" rIns="0" bIns="0" rtlCol="0" anchor="t">
            <a:spAutoFit/>
          </a:bodyPr>
          <a:lstStyle/>
          <a:p>
            <a:pPr algn="ctr">
              <a:lnSpc>
                <a:spcPts val="4488"/>
              </a:lnSpc>
            </a:pPr>
            <a:r>
              <a:rPr lang="en-US" sz="3600" b="1" spc="16" dirty="0">
                <a:solidFill>
                  <a:srgbClr val="1C5739"/>
                </a:solidFill>
                <a:latin typeface="Poppins Semi-Bold"/>
                <a:ea typeface="Poppins Semi-Bold"/>
                <a:cs typeface="Poppins Semi-Bold"/>
                <a:sym typeface="Poppins Semi-Bold"/>
              </a:rPr>
              <a:t>DATA QUALITY ASSURANCE FRAMEWORK FOR AHANTA WEST MUNICIPAL ASSEMBLY</a:t>
            </a:r>
          </a:p>
          <a:p>
            <a:pPr>
              <a:lnSpc>
                <a:spcPts val="4488"/>
              </a:lnSpc>
              <a:spcBef>
                <a:spcPct val="0"/>
              </a:spcBef>
            </a:pPr>
            <a:endParaRPr lang="en-US" sz="3251" b="1" spc="16" dirty="0">
              <a:solidFill>
                <a:srgbClr val="1C5739"/>
              </a:solidFill>
              <a:latin typeface="Poppins Semi-Bold"/>
              <a:ea typeface="Poppins Semi-Bold"/>
              <a:cs typeface="Poppins Semi-Bold"/>
              <a:sym typeface="Poppins Semi-Bold"/>
            </a:endParaRPr>
          </a:p>
        </p:txBody>
      </p:sp>
    </p:spTree>
    <p:extLst>
      <p:ext uri="{BB962C8B-B14F-4D97-AF65-F5344CB8AC3E}">
        <p14:creationId xmlns:p14="http://schemas.microsoft.com/office/powerpoint/2010/main" val="8678882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28330" y="5049281"/>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11258642" y="3990080"/>
            <a:ext cx="1390073" cy="139007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5" name="TextBox 5"/>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6" name="Freeform 6"/>
          <p:cNvSpPr/>
          <p:nvPr/>
        </p:nvSpPr>
        <p:spPr>
          <a:xfrm>
            <a:off x="-1040147" y="1152124"/>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7" name="Group 7"/>
          <p:cNvGrpSpPr/>
          <p:nvPr/>
        </p:nvGrpSpPr>
        <p:grpSpPr>
          <a:xfrm>
            <a:off x="-680670" y="-1160249"/>
            <a:ext cx="5528955" cy="5513305"/>
            <a:chOff x="0" y="0"/>
            <a:chExt cx="736600" cy="736600"/>
          </a:xfrm>
        </p:grpSpPr>
        <p:sp>
          <p:nvSpPr>
            <p:cNvPr id="8" name="Freeform 8"/>
            <p:cNvSpPr/>
            <p:nvPr/>
          </p:nvSpPr>
          <p:spPr>
            <a:xfrm>
              <a:off x="0" y="0"/>
              <a:ext cx="615975" cy="561297"/>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9" name="TextBox 9"/>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grpSp>
        <p:nvGrpSpPr>
          <p:cNvPr id="10" name="Group 10"/>
          <p:cNvGrpSpPr/>
          <p:nvPr/>
        </p:nvGrpSpPr>
        <p:grpSpPr>
          <a:xfrm>
            <a:off x="3396580" y="303546"/>
            <a:ext cx="776411" cy="1273606"/>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45" name="Group 14"/>
          <p:cNvGrpSpPr/>
          <p:nvPr/>
        </p:nvGrpSpPr>
        <p:grpSpPr>
          <a:xfrm>
            <a:off x="3490533" y="421781"/>
            <a:ext cx="5339198" cy="1050088"/>
            <a:chOff x="-406542" y="-37271"/>
            <a:chExt cx="7431150" cy="1963167"/>
          </a:xfrm>
        </p:grpSpPr>
        <p:sp>
          <p:nvSpPr>
            <p:cNvPr id="46" name="Freeform 15"/>
            <p:cNvSpPr/>
            <p:nvPr/>
          </p:nvSpPr>
          <p:spPr>
            <a:xfrm>
              <a:off x="-406542" y="-37271"/>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sp>
        <p:nvSpPr>
          <p:cNvPr id="47" name="TextBox 39"/>
          <p:cNvSpPr txBox="1"/>
          <p:nvPr/>
        </p:nvSpPr>
        <p:spPr>
          <a:xfrm>
            <a:off x="2711798" y="659737"/>
            <a:ext cx="3448334" cy="451342"/>
          </a:xfrm>
          <a:prstGeom prst="rect">
            <a:avLst/>
          </a:prstGeom>
        </p:spPr>
        <p:txBody>
          <a:bodyPr wrap="square" lIns="0" tIns="0" rIns="0" bIns="0" rtlCol="0" anchor="t">
            <a:spAutoFit/>
          </a:bodyPr>
          <a:lstStyle/>
          <a:p>
            <a:pPr lvl="0">
              <a:spcBef>
                <a:spcPct val="0"/>
              </a:spcBef>
            </a:pPr>
            <a:r>
              <a:rPr lang="en-GB" sz="2933" b="1" spc="95" dirty="0" smtClean="0">
                <a:solidFill>
                  <a:srgbClr val="FFFFFF"/>
                </a:solidFill>
                <a:latin typeface="Open Sauce"/>
                <a:ea typeface="Open Sauce"/>
                <a:cs typeface="Open Sauce"/>
                <a:sym typeface="Open Sauce"/>
              </a:rPr>
              <a:t>Governance </a:t>
            </a:r>
            <a:endParaRPr lang="en-US" sz="2933" b="1" spc="95" dirty="0">
              <a:solidFill>
                <a:srgbClr val="FFFFFF"/>
              </a:solidFill>
              <a:latin typeface="Open Sauce"/>
              <a:ea typeface="Open Sauce"/>
              <a:cs typeface="Open Sauce"/>
              <a:sym typeface="Open Sauce"/>
            </a:endParaRPr>
          </a:p>
        </p:txBody>
      </p:sp>
      <p:sp>
        <p:nvSpPr>
          <p:cNvPr id="54" name="TextBox 39"/>
          <p:cNvSpPr txBox="1"/>
          <p:nvPr/>
        </p:nvSpPr>
        <p:spPr>
          <a:xfrm>
            <a:off x="3868691" y="1729533"/>
            <a:ext cx="7422079" cy="3693319"/>
          </a:xfrm>
          <a:prstGeom prst="rect">
            <a:avLst/>
          </a:prstGeom>
        </p:spPr>
        <p:txBody>
          <a:bodyPr wrap="square" lIns="0" tIns="0" rIns="0" bIns="0" rtlCol="0" anchor="t">
            <a:spAutoFit/>
          </a:bodyPr>
          <a:lstStyle/>
          <a:p>
            <a:pPr lvl="0">
              <a:spcBef>
                <a:spcPct val="0"/>
              </a:spcBef>
            </a:pPr>
            <a:r>
              <a:rPr lang="en-GB" sz="24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The proposed framework provides a structured method to enhance data management practices within the Ahanta West Municipal Assembly (AWMA). By tackling existing issues such as inconsistent data, incomplete records, and delays in reporting, the framework enables more effective decision-making. It is designed to align with the Local Governance Act of Ghana and supports the Assembly's goals for digital transformation, ensuring modernized and efficient governance processes.</a:t>
            </a:r>
            <a:endParaRPr lang="en-US" sz="1600" spc="95" dirty="0">
              <a:solidFill>
                <a:schemeClr val="tx1">
                  <a:lumMod val="95000"/>
                  <a:lumOff val="5000"/>
                </a:schemeClr>
              </a:solidFill>
              <a:latin typeface="Open Sauce"/>
              <a:ea typeface="Open Sauce"/>
              <a:cs typeface="Open Sauce"/>
              <a:sym typeface="Open Sauce"/>
            </a:endParaRPr>
          </a:p>
        </p:txBody>
      </p:sp>
    </p:spTree>
    <p:extLst>
      <p:ext uri="{BB962C8B-B14F-4D97-AF65-F5344CB8AC3E}">
        <p14:creationId xmlns:p14="http://schemas.microsoft.com/office/powerpoint/2010/main" val="4123809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28330" y="5049281"/>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11258642" y="3990080"/>
            <a:ext cx="1390073" cy="139007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5" name="TextBox 5"/>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6" name="Freeform 6"/>
          <p:cNvSpPr/>
          <p:nvPr/>
        </p:nvSpPr>
        <p:spPr>
          <a:xfrm>
            <a:off x="-1040147" y="1152124"/>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7" name="Group 7"/>
          <p:cNvGrpSpPr/>
          <p:nvPr/>
        </p:nvGrpSpPr>
        <p:grpSpPr>
          <a:xfrm>
            <a:off x="-1508428" y="-2603044"/>
            <a:ext cx="5294619" cy="517453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9" name="TextBox 9"/>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grpSp>
        <p:nvGrpSpPr>
          <p:cNvPr id="10" name="Group 10"/>
          <p:cNvGrpSpPr/>
          <p:nvPr/>
        </p:nvGrpSpPr>
        <p:grpSpPr>
          <a:xfrm>
            <a:off x="4188207" y="85846"/>
            <a:ext cx="776411" cy="1273606"/>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12" name="Group 12"/>
          <p:cNvGrpSpPr/>
          <p:nvPr/>
        </p:nvGrpSpPr>
        <p:grpSpPr>
          <a:xfrm>
            <a:off x="4321513" y="530822"/>
            <a:ext cx="217210" cy="403610"/>
            <a:chOff x="0" y="0"/>
            <a:chExt cx="406080" cy="754560"/>
          </a:xfrm>
        </p:grpSpPr>
        <p:sp>
          <p:nvSpPr>
            <p:cNvPr id="13"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sp>
        <p:nvSpPr>
          <p:cNvPr id="38" name="TextBox 38"/>
          <p:cNvSpPr txBox="1"/>
          <p:nvPr/>
        </p:nvSpPr>
        <p:spPr>
          <a:xfrm>
            <a:off x="265086" y="357841"/>
            <a:ext cx="3949618" cy="553998"/>
          </a:xfrm>
          <a:prstGeom prst="rect">
            <a:avLst/>
          </a:prstGeom>
        </p:spPr>
        <p:txBody>
          <a:bodyPr wrap="square" lIns="0" tIns="0" rIns="0" bIns="0" rtlCol="0" anchor="t">
            <a:spAutoFit/>
          </a:bodyPr>
          <a:lstStyle/>
          <a:p>
            <a:pPr lvl="0">
              <a:spcBef>
                <a:spcPct val="0"/>
              </a:spcBef>
            </a:pPr>
            <a:r>
              <a:rPr lang="en-GB" sz="3600" b="1" spc="388" dirty="0" smtClean="0">
                <a:solidFill>
                  <a:srgbClr val="FFFFFF"/>
                </a:solidFill>
                <a:latin typeface="Times New Roman" panose="02020603050405020304" pitchFamily="18" charset="0"/>
                <a:ea typeface="Poppins"/>
                <a:cs typeface="Times New Roman" panose="02020603050405020304" pitchFamily="18" charset="0"/>
                <a:sym typeface="Poppins"/>
              </a:rPr>
              <a:t>Governance </a:t>
            </a:r>
            <a:endParaRPr lang="en-US" sz="3600" b="1" spc="388" dirty="0">
              <a:solidFill>
                <a:srgbClr val="FFFFFF"/>
              </a:solidFill>
              <a:latin typeface="Times New Roman" panose="02020603050405020304" pitchFamily="18" charset="0"/>
              <a:ea typeface="Poppins"/>
              <a:cs typeface="Times New Roman" panose="02020603050405020304" pitchFamily="18" charset="0"/>
              <a:sym typeface="Poppins"/>
            </a:endParaRPr>
          </a:p>
        </p:txBody>
      </p:sp>
      <p:sp>
        <p:nvSpPr>
          <p:cNvPr id="40" name="TextBox 40"/>
          <p:cNvSpPr txBox="1"/>
          <p:nvPr/>
        </p:nvSpPr>
        <p:spPr>
          <a:xfrm>
            <a:off x="3675622" y="496337"/>
            <a:ext cx="653021" cy="512961"/>
          </a:xfrm>
          <a:prstGeom prst="rect">
            <a:avLst/>
          </a:prstGeom>
        </p:spPr>
        <p:txBody>
          <a:bodyPr lIns="0" tIns="0" rIns="0" bIns="0" rtlCol="0" anchor="t">
            <a:spAutoFit/>
          </a:bodyPr>
          <a:lstStyle/>
          <a:p>
            <a:pPr algn="ctr">
              <a:lnSpc>
                <a:spcPts val="4032"/>
              </a:lnSpc>
              <a:spcBef>
                <a:spcPct val="0"/>
              </a:spcBef>
            </a:pPr>
            <a:r>
              <a:rPr lang="en-US" sz="2921" spc="286" dirty="0">
                <a:solidFill>
                  <a:srgbClr val="231F20"/>
                </a:solidFill>
                <a:latin typeface="Poppins"/>
                <a:ea typeface="Poppins"/>
                <a:cs typeface="Poppins"/>
                <a:sym typeface="Poppins"/>
              </a:rPr>
              <a:t>01</a:t>
            </a:r>
          </a:p>
        </p:txBody>
      </p:sp>
      <p:grpSp>
        <p:nvGrpSpPr>
          <p:cNvPr id="45" name="Group 14"/>
          <p:cNvGrpSpPr/>
          <p:nvPr/>
        </p:nvGrpSpPr>
        <p:grpSpPr>
          <a:xfrm>
            <a:off x="4282562" y="189884"/>
            <a:ext cx="5339198" cy="1050088"/>
            <a:chOff x="-185066" y="-23263"/>
            <a:chExt cx="7431150" cy="1963167"/>
          </a:xfrm>
        </p:grpSpPr>
        <p:sp>
          <p:nvSpPr>
            <p:cNvPr id="46"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sp>
        <p:nvSpPr>
          <p:cNvPr id="47" name="TextBox 39"/>
          <p:cNvSpPr txBox="1"/>
          <p:nvPr/>
        </p:nvSpPr>
        <p:spPr>
          <a:xfrm>
            <a:off x="5015709" y="238949"/>
            <a:ext cx="4493738" cy="902683"/>
          </a:xfrm>
          <a:prstGeom prst="rect">
            <a:avLst/>
          </a:prstGeom>
        </p:spPr>
        <p:txBody>
          <a:bodyPr wrap="square" lIns="0" tIns="0" rIns="0" bIns="0" rtlCol="0" anchor="t">
            <a:spAutoFit/>
          </a:bodyPr>
          <a:lstStyle/>
          <a:p>
            <a:pPr lvl="0">
              <a:spcBef>
                <a:spcPct val="0"/>
              </a:spcBef>
            </a:pPr>
            <a:r>
              <a:rPr lang="en-GB" sz="2933" b="1" spc="95" dirty="0" smtClean="0">
                <a:solidFill>
                  <a:srgbClr val="FFFFFF"/>
                </a:solidFill>
                <a:latin typeface="Open Sauce"/>
                <a:ea typeface="Open Sauce"/>
                <a:cs typeface="Open Sauce"/>
                <a:sym typeface="Open Sauce"/>
              </a:rPr>
              <a:t>Data Quality Steering Committee (DQSC)</a:t>
            </a:r>
            <a:endParaRPr lang="en-US" sz="2933" b="1" spc="95" dirty="0">
              <a:solidFill>
                <a:srgbClr val="FFFFFF"/>
              </a:solidFill>
              <a:latin typeface="Open Sauce"/>
              <a:ea typeface="Open Sauce"/>
              <a:cs typeface="Open Sauce"/>
              <a:sym typeface="Open Sauce"/>
            </a:endParaRPr>
          </a:p>
        </p:txBody>
      </p:sp>
      <p:sp>
        <p:nvSpPr>
          <p:cNvPr id="54" name="TextBox 39"/>
          <p:cNvSpPr txBox="1"/>
          <p:nvPr/>
        </p:nvSpPr>
        <p:spPr>
          <a:xfrm>
            <a:off x="4440970" y="1270083"/>
            <a:ext cx="7863358" cy="1846659"/>
          </a:xfrm>
          <a:prstGeom prst="rect">
            <a:avLst/>
          </a:prstGeom>
        </p:spPr>
        <p:txBody>
          <a:bodyPr wrap="square" lIns="0" tIns="0" rIns="0" bIns="0" rtlCol="0" anchor="t">
            <a:spAutoFit/>
          </a:bodyPr>
          <a:lstStyle/>
          <a:p>
            <a:pPr lvl="0">
              <a:spcBef>
                <a:spcPct val="0"/>
              </a:spcBef>
            </a:pPr>
            <a:r>
              <a:rPr lang="en-GB" sz="24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The establishment of a Data Quality Steering Committee (DQSC) is essential for effective governance of data quality initiatives. This committee will be chaired by the District Coordinating Director to ensure accountability and leadership in implementing data quality measures.</a:t>
            </a:r>
            <a:endParaRPr lang="en-US" sz="1600" spc="95" dirty="0">
              <a:solidFill>
                <a:schemeClr val="tx1">
                  <a:lumMod val="95000"/>
                  <a:lumOff val="5000"/>
                </a:schemeClr>
              </a:solidFill>
              <a:latin typeface="Open Sauce"/>
              <a:ea typeface="Open Sauce"/>
              <a:cs typeface="Open Sauce"/>
              <a:sym typeface="Open Sauce"/>
            </a:endParaRPr>
          </a:p>
        </p:txBody>
      </p:sp>
      <p:grpSp>
        <p:nvGrpSpPr>
          <p:cNvPr id="51" name="Group 14"/>
          <p:cNvGrpSpPr/>
          <p:nvPr/>
        </p:nvGrpSpPr>
        <p:grpSpPr>
          <a:xfrm>
            <a:off x="2425180" y="3300936"/>
            <a:ext cx="6089971" cy="1050088"/>
            <a:chOff x="-185066" y="-23263"/>
            <a:chExt cx="7431150" cy="1963167"/>
          </a:xfrm>
        </p:grpSpPr>
        <p:sp>
          <p:nvSpPr>
            <p:cNvPr id="52"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grpSp>
        <p:nvGrpSpPr>
          <p:cNvPr id="56" name="Group 12"/>
          <p:cNvGrpSpPr/>
          <p:nvPr/>
        </p:nvGrpSpPr>
        <p:grpSpPr>
          <a:xfrm>
            <a:off x="2643174" y="3624176"/>
            <a:ext cx="217210" cy="403610"/>
            <a:chOff x="0" y="0"/>
            <a:chExt cx="406080" cy="754560"/>
          </a:xfrm>
        </p:grpSpPr>
        <p:sp>
          <p:nvSpPr>
            <p:cNvPr id="57"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sp>
        <p:nvSpPr>
          <p:cNvPr id="58" name="TextBox 40"/>
          <p:cNvSpPr txBox="1"/>
          <p:nvPr/>
        </p:nvSpPr>
        <p:spPr>
          <a:xfrm>
            <a:off x="1894174" y="3569500"/>
            <a:ext cx="653021" cy="512961"/>
          </a:xfrm>
          <a:prstGeom prst="rect">
            <a:avLst/>
          </a:prstGeom>
        </p:spPr>
        <p:txBody>
          <a:bodyPr lIns="0" tIns="0" rIns="0" bIns="0" rtlCol="0" anchor="t">
            <a:spAutoFit/>
          </a:bodyPr>
          <a:lstStyle/>
          <a:p>
            <a:pPr algn="ctr">
              <a:lnSpc>
                <a:spcPts val="4032"/>
              </a:lnSpc>
              <a:spcBef>
                <a:spcPct val="0"/>
              </a:spcBef>
            </a:pPr>
            <a:r>
              <a:rPr lang="en-US" sz="2921" spc="286" dirty="0" smtClean="0">
                <a:solidFill>
                  <a:srgbClr val="231F20"/>
                </a:solidFill>
                <a:latin typeface="Poppins"/>
                <a:ea typeface="Poppins"/>
                <a:cs typeface="Poppins"/>
                <a:sym typeface="Poppins"/>
              </a:rPr>
              <a:t>02</a:t>
            </a:r>
            <a:endParaRPr lang="en-US" sz="2921" spc="286" dirty="0">
              <a:solidFill>
                <a:srgbClr val="231F20"/>
              </a:solidFill>
              <a:latin typeface="Poppins"/>
              <a:ea typeface="Poppins"/>
              <a:cs typeface="Poppins"/>
              <a:sym typeface="Poppins"/>
            </a:endParaRPr>
          </a:p>
        </p:txBody>
      </p:sp>
      <p:sp>
        <p:nvSpPr>
          <p:cNvPr id="59" name="TextBox 39"/>
          <p:cNvSpPr txBox="1"/>
          <p:nvPr/>
        </p:nvSpPr>
        <p:spPr>
          <a:xfrm>
            <a:off x="3339594" y="3395094"/>
            <a:ext cx="4667008" cy="861774"/>
          </a:xfrm>
          <a:prstGeom prst="rect">
            <a:avLst/>
          </a:prstGeom>
        </p:spPr>
        <p:txBody>
          <a:bodyPr wrap="square" lIns="0" tIns="0" rIns="0" bIns="0" rtlCol="0" anchor="t">
            <a:spAutoFit/>
          </a:bodyPr>
          <a:lstStyle/>
          <a:p>
            <a:pPr lvl="0">
              <a:spcBef>
                <a:spcPct val="0"/>
              </a:spcBef>
            </a:pPr>
            <a:r>
              <a:rPr lang="en-GB" sz="2800" b="1" spc="142" dirty="0" smtClean="0">
                <a:solidFill>
                  <a:srgbClr val="FFFFFF"/>
                </a:solidFill>
                <a:latin typeface="Open Sauce"/>
                <a:ea typeface="Open Sauce"/>
                <a:cs typeface="Open Sauce"/>
                <a:sym typeface="Open Sauce"/>
              </a:rPr>
              <a:t>Cross-Departmental Representation </a:t>
            </a:r>
            <a:endParaRPr lang="en-US" sz="2800" b="1" spc="142" dirty="0">
              <a:solidFill>
                <a:srgbClr val="FFFFFF"/>
              </a:solidFill>
              <a:latin typeface="Open Sauce"/>
              <a:ea typeface="Open Sauce"/>
              <a:cs typeface="Open Sauce"/>
              <a:sym typeface="Open Sauce"/>
            </a:endParaRPr>
          </a:p>
        </p:txBody>
      </p:sp>
      <p:sp>
        <p:nvSpPr>
          <p:cNvPr id="60" name="TextBox 39"/>
          <p:cNvSpPr txBox="1"/>
          <p:nvPr/>
        </p:nvSpPr>
        <p:spPr>
          <a:xfrm>
            <a:off x="2084733" y="4480004"/>
            <a:ext cx="8245304" cy="1846659"/>
          </a:xfrm>
          <a:prstGeom prst="rect">
            <a:avLst/>
          </a:prstGeom>
        </p:spPr>
        <p:txBody>
          <a:bodyPr wrap="square" lIns="0" tIns="0" rIns="0" bIns="0" rtlCol="0" anchor="t">
            <a:spAutoFit/>
          </a:bodyPr>
          <a:lstStyle/>
          <a:p>
            <a:pPr lvl="0">
              <a:spcBef>
                <a:spcPct val="0"/>
              </a:spcBef>
            </a:pPr>
            <a:r>
              <a:rPr lang="en-GB" sz="24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The DQSC will include heads from various departments such as Statistics, Management Information Systems (MIS), Finance, Planning, Budget, Revenue, and Physical Planning. This cross-departmental representation is crucial for comprehensive data quality management.</a:t>
            </a:r>
            <a:endParaRPr lang="en-US" sz="1600" spc="95" dirty="0">
              <a:solidFill>
                <a:srgbClr val="FFFFFF"/>
              </a:solidFill>
              <a:latin typeface="Open Sauce"/>
              <a:ea typeface="Open Sauce"/>
              <a:cs typeface="Open Sauce"/>
              <a:sym typeface="Open Sauce"/>
            </a:endParaRPr>
          </a:p>
        </p:txBody>
      </p:sp>
      <p:grpSp>
        <p:nvGrpSpPr>
          <p:cNvPr id="27" name="Group 10"/>
          <p:cNvGrpSpPr/>
          <p:nvPr/>
        </p:nvGrpSpPr>
        <p:grpSpPr>
          <a:xfrm>
            <a:off x="2425180" y="3189178"/>
            <a:ext cx="776411" cy="1273606"/>
            <a:chOff x="0" y="0"/>
            <a:chExt cx="1451520" cy="2381040"/>
          </a:xfrm>
        </p:grpSpPr>
        <p:sp>
          <p:nvSpPr>
            <p:cNvPr id="28"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spTree>
    <p:extLst>
      <p:ext uri="{BB962C8B-B14F-4D97-AF65-F5344CB8AC3E}">
        <p14:creationId xmlns:p14="http://schemas.microsoft.com/office/powerpoint/2010/main" val="19436191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28330" y="5049281"/>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11258642" y="3990080"/>
            <a:ext cx="1390073" cy="139007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5" name="TextBox 5"/>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6" name="Freeform 6"/>
          <p:cNvSpPr/>
          <p:nvPr/>
        </p:nvSpPr>
        <p:spPr>
          <a:xfrm>
            <a:off x="-1040147" y="1152124"/>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7" name="Group 7"/>
          <p:cNvGrpSpPr/>
          <p:nvPr/>
        </p:nvGrpSpPr>
        <p:grpSpPr>
          <a:xfrm>
            <a:off x="-1508428" y="-2603044"/>
            <a:ext cx="5294619" cy="517453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9" name="TextBox 9"/>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grpSp>
        <p:nvGrpSpPr>
          <p:cNvPr id="10" name="Group 10"/>
          <p:cNvGrpSpPr/>
          <p:nvPr/>
        </p:nvGrpSpPr>
        <p:grpSpPr>
          <a:xfrm>
            <a:off x="3814281" y="1404770"/>
            <a:ext cx="776411" cy="1273606"/>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sp>
        <p:nvSpPr>
          <p:cNvPr id="38" name="TextBox 38"/>
          <p:cNvSpPr txBox="1"/>
          <p:nvPr/>
        </p:nvSpPr>
        <p:spPr>
          <a:xfrm>
            <a:off x="265086" y="357841"/>
            <a:ext cx="3949618" cy="553998"/>
          </a:xfrm>
          <a:prstGeom prst="rect">
            <a:avLst/>
          </a:prstGeom>
        </p:spPr>
        <p:txBody>
          <a:bodyPr wrap="square" lIns="0" tIns="0" rIns="0" bIns="0" rtlCol="0" anchor="t">
            <a:spAutoFit/>
          </a:bodyPr>
          <a:lstStyle/>
          <a:p>
            <a:pPr lvl="0">
              <a:spcBef>
                <a:spcPct val="0"/>
              </a:spcBef>
            </a:pPr>
            <a:r>
              <a:rPr lang="en-GB" sz="3600" b="1" spc="388" dirty="0" smtClean="0">
                <a:solidFill>
                  <a:srgbClr val="FFFFFF"/>
                </a:solidFill>
                <a:latin typeface="Times New Roman" panose="02020603050405020304" pitchFamily="18" charset="0"/>
                <a:ea typeface="Poppins"/>
                <a:cs typeface="Times New Roman" panose="02020603050405020304" pitchFamily="18" charset="0"/>
                <a:sym typeface="Poppins"/>
              </a:rPr>
              <a:t>Governance </a:t>
            </a:r>
            <a:endParaRPr lang="en-US" sz="3600" b="1" spc="388" dirty="0">
              <a:solidFill>
                <a:srgbClr val="FFFFFF"/>
              </a:solidFill>
              <a:latin typeface="Times New Roman" panose="02020603050405020304" pitchFamily="18" charset="0"/>
              <a:ea typeface="Poppins"/>
              <a:cs typeface="Times New Roman" panose="02020603050405020304" pitchFamily="18" charset="0"/>
              <a:sym typeface="Poppins"/>
            </a:endParaRPr>
          </a:p>
        </p:txBody>
      </p:sp>
      <p:sp>
        <p:nvSpPr>
          <p:cNvPr id="40" name="TextBox 40"/>
          <p:cNvSpPr txBox="1"/>
          <p:nvPr/>
        </p:nvSpPr>
        <p:spPr>
          <a:xfrm>
            <a:off x="3211496" y="1809002"/>
            <a:ext cx="653021" cy="470065"/>
          </a:xfrm>
          <a:prstGeom prst="rect">
            <a:avLst/>
          </a:prstGeom>
        </p:spPr>
        <p:txBody>
          <a:bodyPr lIns="0" tIns="0" rIns="0" bIns="0" rtlCol="0" anchor="t">
            <a:spAutoFit/>
          </a:bodyPr>
          <a:lstStyle/>
          <a:p>
            <a:pPr algn="ctr">
              <a:lnSpc>
                <a:spcPts val="4032"/>
              </a:lnSpc>
              <a:spcBef>
                <a:spcPct val="0"/>
              </a:spcBef>
            </a:pPr>
            <a:r>
              <a:rPr lang="en-US" sz="2921" spc="286" dirty="0" smtClean="0">
                <a:solidFill>
                  <a:srgbClr val="231F20"/>
                </a:solidFill>
                <a:latin typeface="Poppins"/>
                <a:ea typeface="Poppins"/>
                <a:cs typeface="Poppins"/>
                <a:sym typeface="Poppins"/>
              </a:rPr>
              <a:t>03</a:t>
            </a:r>
            <a:endParaRPr lang="en-US" sz="2921" spc="286" dirty="0">
              <a:solidFill>
                <a:srgbClr val="231F20"/>
              </a:solidFill>
              <a:latin typeface="Poppins"/>
              <a:ea typeface="Poppins"/>
              <a:cs typeface="Poppins"/>
              <a:sym typeface="Poppins"/>
            </a:endParaRPr>
          </a:p>
        </p:txBody>
      </p:sp>
      <p:sp>
        <p:nvSpPr>
          <p:cNvPr id="54" name="TextBox 39"/>
          <p:cNvSpPr txBox="1"/>
          <p:nvPr/>
        </p:nvSpPr>
        <p:spPr>
          <a:xfrm>
            <a:off x="3538006" y="2873102"/>
            <a:ext cx="7863358" cy="2585323"/>
          </a:xfrm>
          <a:prstGeom prst="rect">
            <a:avLst/>
          </a:prstGeom>
        </p:spPr>
        <p:txBody>
          <a:bodyPr wrap="square" lIns="0" tIns="0" rIns="0" bIns="0" rtlCol="0" anchor="t">
            <a:spAutoFit/>
          </a:bodyPr>
          <a:lstStyle/>
          <a:p>
            <a:pPr lvl="0">
              <a:spcBef>
                <a:spcPct val="0"/>
              </a:spcBef>
            </a:pPr>
            <a:r>
              <a:rPr lang="en-GB" sz="28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A formally approved Data Quality Policy will delineate ownership, accountability, and specific validation procedures. This policy will serve as a guiding framework for all departments to ensure that data quality is maintained consistently across the assembly.</a:t>
            </a:r>
            <a:endParaRPr lang="en-US" spc="95" dirty="0">
              <a:solidFill>
                <a:schemeClr val="tx1">
                  <a:lumMod val="95000"/>
                  <a:lumOff val="5000"/>
                </a:schemeClr>
              </a:solidFill>
              <a:latin typeface="Open Sauce"/>
              <a:ea typeface="Open Sauce"/>
              <a:cs typeface="Open Sauce"/>
              <a:sym typeface="Open Sauce"/>
            </a:endParaRPr>
          </a:p>
        </p:txBody>
      </p:sp>
      <p:grpSp>
        <p:nvGrpSpPr>
          <p:cNvPr id="29" name="Group 12"/>
          <p:cNvGrpSpPr/>
          <p:nvPr/>
        </p:nvGrpSpPr>
        <p:grpSpPr>
          <a:xfrm>
            <a:off x="3903468" y="1857467"/>
            <a:ext cx="217210" cy="403610"/>
            <a:chOff x="0" y="0"/>
            <a:chExt cx="406080" cy="754560"/>
          </a:xfrm>
        </p:grpSpPr>
        <p:sp>
          <p:nvSpPr>
            <p:cNvPr id="30"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id="31" name="Group 14"/>
          <p:cNvGrpSpPr/>
          <p:nvPr/>
        </p:nvGrpSpPr>
        <p:grpSpPr>
          <a:xfrm>
            <a:off x="3864517" y="1516529"/>
            <a:ext cx="5339198" cy="1050088"/>
            <a:chOff x="-185066" y="-23263"/>
            <a:chExt cx="7431150" cy="1963167"/>
          </a:xfrm>
        </p:grpSpPr>
        <p:sp>
          <p:nvSpPr>
            <p:cNvPr id="32"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sp>
        <p:nvSpPr>
          <p:cNvPr id="33" name="TextBox 39"/>
          <p:cNvSpPr txBox="1"/>
          <p:nvPr/>
        </p:nvSpPr>
        <p:spPr>
          <a:xfrm>
            <a:off x="4597664" y="1565594"/>
            <a:ext cx="4493738" cy="902683"/>
          </a:xfrm>
          <a:prstGeom prst="rect">
            <a:avLst/>
          </a:prstGeom>
        </p:spPr>
        <p:txBody>
          <a:bodyPr wrap="square" lIns="0" tIns="0" rIns="0" bIns="0" rtlCol="0" anchor="t">
            <a:spAutoFit/>
          </a:bodyPr>
          <a:lstStyle/>
          <a:p>
            <a:pPr lvl="0">
              <a:spcBef>
                <a:spcPct val="0"/>
              </a:spcBef>
            </a:pPr>
            <a:r>
              <a:rPr lang="en-GB" sz="2933" b="1" spc="95" dirty="0" smtClean="0">
                <a:solidFill>
                  <a:srgbClr val="FFFFFF"/>
                </a:solidFill>
                <a:latin typeface="Open Sauce"/>
                <a:ea typeface="Open Sauce"/>
                <a:cs typeface="Open Sauce"/>
                <a:sym typeface="Open Sauce"/>
              </a:rPr>
              <a:t>Data Quality Policy Approval</a:t>
            </a:r>
            <a:endParaRPr lang="en-US" sz="2933" b="1" spc="95" dirty="0">
              <a:solidFill>
                <a:srgbClr val="FFFFFF"/>
              </a:solidFill>
              <a:latin typeface="Open Sauce"/>
              <a:ea typeface="Open Sauce"/>
              <a:cs typeface="Open Sauce"/>
              <a:sym typeface="Open Sauce"/>
            </a:endParaRPr>
          </a:p>
        </p:txBody>
      </p:sp>
    </p:spTree>
    <p:extLst>
      <p:ext uri="{BB962C8B-B14F-4D97-AF65-F5344CB8AC3E}">
        <p14:creationId xmlns:p14="http://schemas.microsoft.com/office/powerpoint/2010/main" val="829675141"/>
      </p:ext>
    </p:extLst>
  </p:cSld>
  <p:clrMapOvr>
    <a:masterClrMapping/>
  </p:clrMapOvr>
  <p:transition spd="slow">
    <p:wheel spokes="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3046" y="0"/>
            <a:ext cx="10691446"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4" name="TextBox 4"/>
          <p:cNvSpPr txBox="1"/>
          <p:nvPr/>
        </p:nvSpPr>
        <p:spPr>
          <a:xfrm>
            <a:off x="1617785" y="1955411"/>
            <a:ext cx="8721968" cy="2031325"/>
          </a:xfrm>
          <a:prstGeom prst="rect">
            <a:avLst/>
          </a:prstGeom>
        </p:spPr>
        <p:txBody>
          <a:bodyPr wrap="square" lIns="0" tIns="0" rIns="0" bIns="0" rtlCol="0" anchor="t">
            <a:spAutoFit/>
          </a:bodyPr>
          <a:lstStyle/>
          <a:p>
            <a:pPr algn="ctr"/>
            <a:r>
              <a:rPr lang="en-GB" sz="4400" b="1" spc="199" dirty="0" smtClean="0">
                <a:solidFill>
                  <a:schemeClr val="bg1"/>
                </a:solidFill>
                <a:latin typeface="Open Sauce"/>
                <a:ea typeface="Open Sauce"/>
                <a:cs typeface="Open Sauce"/>
                <a:sym typeface="Open Sauce"/>
              </a:rPr>
              <a:t>Implementation Steps for Data Quality Assurance Framework</a:t>
            </a:r>
            <a:endParaRPr lang="en-US" sz="4400" b="1" spc="199" dirty="0">
              <a:solidFill>
                <a:schemeClr val="bg1"/>
              </a:solidFill>
              <a:latin typeface="Open Sauce"/>
              <a:ea typeface="Open Sauce"/>
              <a:cs typeface="Open Sauce"/>
              <a:sym typeface="Open Sauce"/>
            </a:endParaRPr>
          </a:p>
        </p:txBody>
      </p:sp>
      <p:sp>
        <p:nvSpPr>
          <p:cNvPr id="5" name="Freeform 5"/>
          <p:cNvSpPr/>
          <p:nvPr/>
        </p:nvSpPr>
        <p:spPr>
          <a:xfrm flipH="1" flipV="1">
            <a:off x="-2534169" y="0"/>
            <a:ext cx="5068337" cy="4496997"/>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6" name="Freeform 6"/>
          <p:cNvSpPr/>
          <p:nvPr/>
        </p:nvSpPr>
        <p:spPr>
          <a:xfrm flipH="1">
            <a:off x="9657832" y="2361004"/>
            <a:ext cx="5068337" cy="4496997"/>
          </a:xfrm>
          <a:custGeom>
            <a:avLst/>
            <a:gdLst/>
            <a:ahLst/>
            <a:cxnLst/>
            <a:rect l="l" t="t" r="r" b="b"/>
            <a:pathLst>
              <a:path w="7602505" h="6745495">
                <a:moveTo>
                  <a:pt x="7602506" y="0"/>
                </a:moveTo>
                <a:lnTo>
                  <a:pt x="0" y="0"/>
                </a:lnTo>
                <a:lnTo>
                  <a:pt x="0" y="6745495"/>
                </a:lnTo>
                <a:lnTo>
                  <a:pt x="7602506" y="6745495"/>
                </a:lnTo>
                <a:lnTo>
                  <a:pt x="7602506"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7" name="TextBox 4"/>
          <p:cNvSpPr txBox="1"/>
          <p:nvPr/>
        </p:nvSpPr>
        <p:spPr>
          <a:xfrm>
            <a:off x="1735016" y="4646874"/>
            <a:ext cx="8721968" cy="738664"/>
          </a:xfrm>
          <a:prstGeom prst="rect">
            <a:avLst/>
          </a:prstGeom>
        </p:spPr>
        <p:txBody>
          <a:bodyPr wrap="square" lIns="0" tIns="0" rIns="0" bIns="0" rtlCol="0" anchor="t">
            <a:spAutoFit/>
          </a:bodyPr>
          <a:lstStyle/>
          <a:p>
            <a:pPr algn="ctr"/>
            <a:r>
              <a:rPr lang="en-GB" sz="2400" b="1" spc="199" dirty="0" smtClean="0">
                <a:solidFill>
                  <a:schemeClr val="bg1"/>
                </a:solidFill>
                <a:latin typeface="Open Sauce"/>
                <a:ea typeface="Open Sauce"/>
                <a:cs typeface="Open Sauce"/>
                <a:sym typeface="Open Sauce"/>
              </a:rPr>
              <a:t>A systematic approach for enhancing data quality at the Ahanta West Municipal Assembly</a:t>
            </a:r>
            <a:endParaRPr lang="en-US" sz="2400" b="1" spc="199" dirty="0">
              <a:solidFill>
                <a:schemeClr val="bg1"/>
              </a:solidFill>
              <a:latin typeface="Open Sauce"/>
              <a:ea typeface="Open Sauce"/>
              <a:cs typeface="Open Sauce"/>
              <a:sym typeface="Open Sauce"/>
            </a:endParaRPr>
          </a:p>
        </p:txBody>
      </p:sp>
    </p:spTree>
    <p:extLst>
      <p:ext uri="{BB962C8B-B14F-4D97-AF65-F5344CB8AC3E}">
        <p14:creationId xmlns:p14="http://schemas.microsoft.com/office/powerpoint/2010/main" val="36886250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28330" y="5049281"/>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11258642" y="3990080"/>
            <a:ext cx="1390073" cy="139007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5" name="TextBox 5"/>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6" name="Freeform 6"/>
          <p:cNvSpPr/>
          <p:nvPr/>
        </p:nvSpPr>
        <p:spPr>
          <a:xfrm>
            <a:off x="-1040147" y="1152124"/>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7" name="Group 7"/>
          <p:cNvGrpSpPr/>
          <p:nvPr/>
        </p:nvGrpSpPr>
        <p:grpSpPr>
          <a:xfrm>
            <a:off x="-1508428" y="-2603044"/>
            <a:ext cx="5294619" cy="517453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9" name="TextBox 9"/>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grpSp>
        <p:nvGrpSpPr>
          <p:cNvPr id="10" name="Group 10"/>
          <p:cNvGrpSpPr/>
          <p:nvPr/>
        </p:nvGrpSpPr>
        <p:grpSpPr>
          <a:xfrm>
            <a:off x="4188207" y="85846"/>
            <a:ext cx="776411" cy="1273606"/>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12" name="Group 12"/>
          <p:cNvGrpSpPr/>
          <p:nvPr/>
        </p:nvGrpSpPr>
        <p:grpSpPr>
          <a:xfrm>
            <a:off x="4321513" y="530822"/>
            <a:ext cx="217210" cy="403610"/>
            <a:chOff x="0" y="0"/>
            <a:chExt cx="406080" cy="754560"/>
          </a:xfrm>
        </p:grpSpPr>
        <p:sp>
          <p:nvSpPr>
            <p:cNvPr id="13"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sp>
        <p:nvSpPr>
          <p:cNvPr id="38" name="TextBox 38"/>
          <p:cNvSpPr txBox="1"/>
          <p:nvPr/>
        </p:nvSpPr>
        <p:spPr>
          <a:xfrm>
            <a:off x="576179" y="407739"/>
            <a:ext cx="2536155" cy="1231106"/>
          </a:xfrm>
          <a:prstGeom prst="rect">
            <a:avLst/>
          </a:prstGeom>
        </p:spPr>
        <p:txBody>
          <a:bodyPr wrap="square" lIns="0" tIns="0" rIns="0" bIns="0" rtlCol="0" anchor="t">
            <a:spAutoFit/>
          </a:bodyPr>
          <a:lstStyle/>
          <a:p>
            <a:pPr lvl="0">
              <a:spcBef>
                <a:spcPct val="0"/>
              </a:spcBef>
            </a:pPr>
            <a:r>
              <a:rPr lang="en-GB" sz="4000" b="1" spc="388" dirty="0" smtClean="0">
                <a:solidFill>
                  <a:srgbClr val="FFFFFF"/>
                </a:solidFill>
                <a:latin typeface="Times New Roman" panose="02020603050405020304" pitchFamily="18" charset="0"/>
                <a:ea typeface="Poppins"/>
                <a:cs typeface="Times New Roman" panose="02020603050405020304" pitchFamily="18" charset="0"/>
                <a:sym typeface="Poppins"/>
              </a:rPr>
              <a:t>Steps for DQAF</a:t>
            </a:r>
            <a:r>
              <a:rPr lang="en-GB" sz="3600" b="1" spc="388" dirty="0" smtClean="0">
                <a:solidFill>
                  <a:srgbClr val="FFFFFF"/>
                </a:solidFill>
                <a:latin typeface="Times New Roman" panose="02020603050405020304" pitchFamily="18" charset="0"/>
                <a:ea typeface="Poppins"/>
                <a:cs typeface="Times New Roman" panose="02020603050405020304" pitchFamily="18" charset="0"/>
                <a:sym typeface="Poppins"/>
              </a:rPr>
              <a:t> </a:t>
            </a:r>
            <a:endParaRPr lang="en-US" sz="3600" b="1" spc="388" dirty="0">
              <a:solidFill>
                <a:srgbClr val="FFFFFF"/>
              </a:solidFill>
              <a:latin typeface="Times New Roman" panose="02020603050405020304" pitchFamily="18" charset="0"/>
              <a:ea typeface="Poppins"/>
              <a:cs typeface="Times New Roman" panose="02020603050405020304" pitchFamily="18" charset="0"/>
              <a:sym typeface="Poppins"/>
            </a:endParaRPr>
          </a:p>
        </p:txBody>
      </p:sp>
      <p:sp>
        <p:nvSpPr>
          <p:cNvPr id="40" name="TextBox 40"/>
          <p:cNvSpPr txBox="1"/>
          <p:nvPr/>
        </p:nvSpPr>
        <p:spPr>
          <a:xfrm>
            <a:off x="3675622" y="496337"/>
            <a:ext cx="653021" cy="512961"/>
          </a:xfrm>
          <a:prstGeom prst="rect">
            <a:avLst/>
          </a:prstGeom>
        </p:spPr>
        <p:txBody>
          <a:bodyPr lIns="0" tIns="0" rIns="0" bIns="0" rtlCol="0" anchor="t">
            <a:spAutoFit/>
          </a:bodyPr>
          <a:lstStyle/>
          <a:p>
            <a:pPr algn="ctr">
              <a:lnSpc>
                <a:spcPts val="4032"/>
              </a:lnSpc>
              <a:spcBef>
                <a:spcPct val="0"/>
              </a:spcBef>
            </a:pPr>
            <a:r>
              <a:rPr lang="en-US" sz="2921" spc="286" dirty="0">
                <a:solidFill>
                  <a:srgbClr val="231F20"/>
                </a:solidFill>
                <a:latin typeface="Poppins"/>
                <a:ea typeface="Poppins"/>
                <a:cs typeface="Poppins"/>
                <a:sym typeface="Poppins"/>
              </a:rPr>
              <a:t>01</a:t>
            </a:r>
          </a:p>
        </p:txBody>
      </p:sp>
      <p:grpSp>
        <p:nvGrpSpPr>
          <p:cNvPr id="45" name="Group 14"/>
          <p:cNvGrpSpPr/>
          <p:nvPr/>
        </p:nvGrpSpPr>
        <p:grpSpPr>
          <a:xfrm>
            <a:off x="4282562" y="189884"/>
            <a:ext cx="5339198" cy="1050088"/>
            <a:chOff x="-185066" y="-23263"/>
            <a:chExt cx="7431150" cy="1963167"/>
          </a:xfrm>
        </p:grpSpPr>
        <p:sp>
          <p:nvSpPr>
            <p:cNvPr id="46"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sp>
        <p:nvSpPr>
          <p:cNvPr id="47" name="TextBox 39"/>
          <p:cNvSpPr txBox="1"/>
          <p:nvPr/>
        </p:nvSpPr>
        <p:spPr>
          <a:xfrm>
            <a:off x="4976758" y="460497"/>
            <a:ext cx="4493738" cy="451342"/>
          </a:xfrm>
          <a:prstGeom prst="rect">
            <a:avLst/>
          </a:prstGeom>
        </p:spPr>
        <p:txBody>
          <a:bodyPr wrap="square" lIns="0" tIns="0" rIns="0" bIns="0" rtlCol="0" anchor="t">
            <a:spAutoFit/>
          </a:bodyPr>
          <a:lstStyle/>
          <a:p>
            <a:pPr lvl="0">
              <a:spcBef>
                <a:spcPct val="0"/>
              </a:spcBef>
            </a:pPr>
            <a:r>
              <a:rPr lang="en-GB" sz="2933" b="1" spc="95" dirty="0" smtClean="0">
                <a:solidFill>
                  <a:srgbClr val="FFFFFF"/>
                </a:solidFill>
                <a:latin typeface="Open Sauce"/>
                <a:ea typeface="Open Sauce"/>
                <a:cs typeface="Open Sauce"/>
                <a:sym typeface="Open Sauce"/>
              </a:rPr>
              <a:t>Baseline Assessment</a:t>
            </a:r>
            <a:endParaRPr lang="en-US" sz="2933" b="1" spc="95" dirty="0">
              <a:solidFill>
                <a:srgbClr val="FFFFFF"/>
              </a:solidFill>
              <a:latin typeface="Open Sauce"/>
              <a:ea typeface="Open Sauce"/>
              <a:cs typeface="Open Sauce"/>
              <a:sym typeface="Open Sauce"/>
            </a:endParaRPr>
          </a:p>
        </p:txBody>
      </p:sp>
      <p:sp>
        <p:nvSpPr>
          <p:cNvPr id="54" name="TextBox 39"/>
          <p:cNvSpPr txBox="1"/>
          <p:nvPr/>
        </p:nvSpPr>
        <p:spPr>
          <a:xfrm>
            <a:off x="4440970" y="1489450"/>
            <a:ext cx="7863358" cy="1477328"/>
          </a:xfrm>
          <a:prstGeom prst="rect">
            <a:avLst/>
          </a:prstGeom>
        </p:spPr>
        <p:txBody>
          <a:bodyPr wrap="square" lIns="0" tIns="0" rIns="0" bIns="0" rtlCol="0" anchor="t">
            <a:spAutoFit/>
          </a:bodyPr>
          <a:lstStyle/>
          <a:p>
            <a:pPr lvl="0">
              <a:spcBef>
                <a:spcPct val="0"/>
              </a:spcBef>
            </a:pPr>
            <a:r>
              <a:rPr lang="en-GB" sz="32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Conduct a data quality audit across all departments to establish current standards and identify areas needing improvement.</a:t>
            </a:r>
            <a:endParaRPr lang="en-US" sz="2000" spc="95" dirty="0">
              <a:solidFill>
                <a:schemeClr val="tx1">
                  <a:lumMod val="95000"/>
                  <a:lumOff val="5000"/>
                </a:schemeClr>
              </a:solidFill>
              <a:latin typeface="Open Sauce"/>
              <a:ea typeface="Open Sauce"/>
              <a:cs typeface="Open Sauce"/>
              <a:sym typeface="Open Sauce"/>
            </a:endParaRPr>
          </a:p>
        </p:txBody>
      </p:sp>
      <p:grpSp>
        <p:nvGrpSpPr>
          <p:cNvPr id="51" name="Group 14"/>
          <p:cNvGrpSpPr/>
          <p:nvPr/>
        </p:nvGrpSpPr>
        <p:grpSpPr>
          <a:xfrm>
            <a:off x="2425180" y="3300936"/>
            <a:ext cx="6089971" cy="1050088"/>
            <a:chOff x="-185066" y="-23263"/>
            <a:chExt cx="7431150" cy="1963167"/>
          </a:xfrm>
        </p:grpSpPr>
        <p:sp>
          <p:nvSpPr>
            <p:cNvPr id="52"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grpSp>
        <p:nvGrpSpPr>
          <p:cNvPr id="56" name="Group 12"/>
          <p:cNvGrpSpPr/>
          <p:nvPr/>
        </p:nvGrpSpPr>
        <p:grpSpPr>
          <a:xfrm>
            <a:off x="2643174" y="3624176"/>
            <a:ext cx="217210" cy="403610"/>
            <a:chOff x="0" y="0"/>
            <a:chExt cx="406080" cy="754560"/>
          </a:xfrm>
        </p:grpSpPr>
        <p:sp>
          <p:nvSpPr>
            <p:cNvPr id="57"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sp>
        <p:nvSpPr>
          <p:cNvPr id="58" name="TextBox 40"/>
          <p:cNvSpPr txBox="1"/>
          <p:nvPr/>
        </p:nvSpPr>
        <p:spPr>
          <a:xfrm>
            <a:off x="1894174" y="3569500"/>
            <a:ext cx="653021" cy="512961"/>
          </a:xfrm>
          <a:prstGeom prst="rect">
            <a:avLst/>
          </a:prstGeom>
        </p:spPr>
        <p:txBody>
          <a:bodyPr lIns="0" tIns="0" rIns="0" bIns="0" rtlCol="0" anchor="t">
            <a:spAutoFit/>
          </a:bodyPr>
          <a:lstStyle/>
          <a:p>
            <a:pPr algn="ctr">
              <a:lnSpc>
                <a:spcPts val="4032"/>
              </a:lnSpc>
              <a:spcBef>
                <a:spcPct val="0"/>
              </a:spcBef>
            </a:pPr>
            <a:r>
              <a:rPr lang="en-US" sz="2921" spc="286" dirty="0" smtClean="0">
                <a:solidFill>
                  <a:srgbClr val="231F20"/>
                </a:solidFill>
                <a:latin typeface="Poppins"/>
                <a:ea typeface="Poppins"/>
                <a:cs typeface="Poppins"/>
                <a:sym typeface="Poppins"/>
              </a:rPr>
              <a:t>02</a:t>
            </a:r>
            <a:endParaRPr lang="en-US" sz="2921" spc="286" dirty="0">
              <a:solidFill>
                <a:srgbClr val="231F20"/>
              </a:solidFill>
              <a:latin typeface="Poppins"/>
              <a:ea typeface="Poppins"/>
              <a:cs typeface="Poppins"/>
              <a:sym typeface="Poppins"/>
            </a:endParaRPr>
          </a:p>
        </p:txBody>
      </p:sp>
      <p:sp>
        <p:nvSpPr>
          <p:cNvPr id="59" name="TextBox 39"/>
          <p:cNvSpPr txBox="1"/>
          <p:nvPr/>
        </p:nvSpPr>
        <p:spPr>
          <a:xfrm>
            <a:off x="3289821" y="3599608"/>
            <a:ext cx="4667008" cy="430887"/>
          </a:xfrm>
          <a:prstGeom prst="rect">
            <a:avLst/>
          </a:prstGeom>
        </p:spPr>
        <p:txBody>
          <a:bodyPr wrap="square" lIns="0" tIns="0" rIns="0" bIns="0" rtlCol="0" anchor="t">
            <a:spAutoFit/>
          </a:bodyPr>
          <a:lstStyle/>
          <a:p>
            <a:pPr lvl="0">
              <a:spcBef>
                <a:spcPct val="0"/>
              </a:spcBef>
            </a:pPr>
            <a:r>
              <a:rPr lang="en-GB" sz="2800" b="1" spc="142" dirty="0" smtClean="0">
                <a:solidFill>
                  <a:srgbClr val="FFFFFF"/>
                </a:solidFill>
                <a:latin typeface="Open Sauce"/>
                <a:ea typeface="Open Sauce"/>
                <a:cs typeface="Open Sauce"/>
                <a:sym typeface="Open Sauce"/>
              </a:rPr>
              <a:t>Template Development</a:t>
            </a:r>
            <a:endParaRPr lang="en-US" sz="2800" b="1" spc="142" dirty="0">
              <a:solidFill>
                <a:srgbClr val="FFFFFF"/>
              </a:solidFill>
              <a:latin typeface="Open Sauce"/>
              <a:ea typeface="Open Sauce"/>
              <a:cs typeface="Open Sauce"/>
              <a:sym typeface="Open Sauce"/>
            </a:endParaRPr>
          </a:p>
        </p:txBody>
      </p:sp>
      <p:sp>
        <p:nvSpPr>
          <p:cNvPr id="60" name="TextBox 39"/>
          <p:cNvSpPr txBox="1"/>
          <p:nvPr/>
        </p:nvSpPr>
        <p:spPr>
          <a:xfrm>
            <a:off x="2490832" y="4608688"/>
            <a:ext cx="8245304" cy="1477328"/>
          </a:xfrm>
          <a:prstGeom prst="rect">
            <a:avLst/>
          </a:prstGeom>
        </p:spPr>
        <p:txBody>
          <a:bodyPr wrap="square" lIns="0" tIns="0" rIns="0" bIns="0" rtlCol="0" anchor="t">
            <a:spAutoFit/>
          </a:bodyPr>
          <a:lstStyle/>
          <a:p>
            <a:pPr lvl="0">
              <a:spcBef>
                <a:spcPct val="0"/>
              </a:spcBef>
            </a:pPr>
            <a:r>
              <a:rPr lang="en-GB" sz="32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Develop uniform templates and data dictionaries that outline required data fields and validation rules across departments..</a:t>
            </a:r>
            <a:endParaRPr lang="en-US" sz="2000" spc="95" dirty="0">
              <a:solidFill>
                <a:srgbClr val="FFFFFF"/>
              </a:solidFill>
              <a:latin typeface="Open Sauce"/>
              <a:ea typeface="Open Sauce"/>
              <a:cs typeface="Open Sauce"/>
              <a:sym typeface="Open Sauce"/>
            </a:endParaRPr>
          </a:p>
        </p:txBody>
      </p:sp>
      <p:grpSp>
        <p:nvGrpSpPr>
          <p:cNvPr id="27" name="Group 10"/>
          <p:cNvGrpSpPr/>
          <p:nvPr/>
        </p:nvGrpSpPr>
        <p:grpSpPr>
          <a:xfrm>
            <a:off x="2425180" y="3189178"/>
            <a:ext cx="776411" cy="1273606"/>
            <a:chOff x="0" y="0"/>
            <a:chExt cx="1451520" cy="2381040"/>
          </a:xfrm>
        </p:grpSpPr>
        <p:sp>
          <p:nvSpPr>
            <p:cNvPr id="28"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spTree>
    <p:extLst>
      <p:ext uri="{BB962C8B-B14F-4D97-AF65-F5344CB8AC3E}">
        <p14:creationId xmlns:p14="http://schemas.microsoft.com/office/powerpoint/2010/main" val="2964596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28330" y="5049281"/>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11258642" y="3990080"/>
            <a:ext cx="1390073" cy="139007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5" name="TextBox 5"/>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6" name="Freeform 6"/>
          <p:cNvSpPr/>
          <p:nvPr/>
        </p:nvSpPr>
        <p:spPr>
          <a:xfrm>
            <a:off x="-1040147" y="1152124"/>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7" name="Group 7"/>
          <p:cNvGrpSpPr/>
          <p:nvPr/>
        </p:nvGrpSpPr>
        <p:grpSpPr>
          <a:xfrm>
            <a:off x="-1508428" y="-2603044"/>
            <a:ext cx="5294619" cy="517453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9" name="TextBox 9"/>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grpSp>
        <p:nvGrpSpPr>
          <p:cNvPr id="10" name="Group 10"/>
          <p:cNvGrpSpPr/>
          <p:nvPr/>
        </p:nvGrpSpPr>
        <p:grpSpPr>
          <a:xfrm>
            <a:off x="4188207" y="85846"/>
            <a:ext cx="776411" cy="1273606"/>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12" name="Group 12"/>
          <p:cNvGrpSpPr/>
          <p:nvPr/>
        </p:nvGrpSpPr>
        <p:grpSpPr>
          <a:xfrm>
            <a:off x="4321513" y="530822"/>
            <a:ext cx="217210" cy="403610"/>
            <a:chOff x="0" y="0"/>
            <a:chExt cx="406080" cy="754560"/>
          </a:xfrm>
        </p:grpSpPr>
        <p:sp>
          <p:nvSpPr>
            <p:cNvPr id="13"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sp>
        <p:nvSpPr>
          <p:cNvPr id="38" name="TextBox 38"/>
          <p:cNvSpPr txBox="1"/>
          <p:nvPr/>
        </p:nvSpPr>
        <p:spPr>
          <a:xfrm>
            <a:off x="576179" y="407739"/>
            <a:ext cx="2536155" cy="1231106"/>
          </a:xfrm>
          <a:prstGeom prst="rect">
            <a:avLst/>
          </a:prstGeom>
        </p:spPr>
        <p:txBody>
          <a:bodyPr wrap="square" lIns="0" tIns="0" rIns="0" bIns="0" rtlCol="0" anchor="t">
            <a:spAutoFit/>
          </a:bodyPr>
          <a:lstStyle/>
          <a:p>
            <a:pPr lvl="0">
              <a:spcBef>
                <a:spcPct val="0"/>
              </a:spcBef>
            </a:pPr>
            <a:r>
              <a:rPr lang="en-GB" sz="4000" b="1" spc="388" dirty="0" smtClean="0">
                <a:solidFill>
                  <a:srgbClr val="FFFFFF"/>
                </a:solidFill>
                <a:latin typeface="Times New Roman" panose="02020603050405020304" pitchFamily="18" charset="0"/>
                <a:ea typeface="Poppins"/>
                <a:cs typeface="Times New Roman" panose="02020603050405020304" pitchFamily="18" charset="0"/>
                <a:sym typeface="Poppins"/>
              </a:rPr>
              <a:t>Steps for DQAF</a:t>
            </a:r>
            <a:r>
              <a:rPr lang="en-GB" sz="3600" b="1" spc="388" dirty="0" smtClean="0">
                <a:solidFill>
                  <a:srgbClr val="FFFFFF"/>
                </a:solidFill>
                <a:latin typeface="Times New Roman" panose="02020603050405020304" pitchFamily="18" charset="0"/>
                <a:ea typeface="Poppins"/>
                <a:cs typeface="Times New Roman" panose="02020603050405020304" pitchFamily="18" charset="0"/>
                <a:sym typeface="Poppins"/>
              </a:rPr>
              <a:t> </a:t>
            </a:r>
            <a:endParaRPr lang="en-US" sz="3600" b="1" spc="388" dirty="0">
              <a:solidFill>
                <a:srgbClr val="FFFFFF"/>
              </a:solidFill>
              <a:latin typeface="Times New Roman" panose="02020603050405020304" pitchFamily="18" charset="0"/>
              <a:ea typeface="Poppins"/>
              <a:cs typeface="Times New Roman" panose="02020603050405020304" pitchFamily="18" charset="0"/>
              <a:sym typeface="Poppins"/>
            </a:endParaRPr>
          </a:p>
        </p:txBody>
      </p:sp>
      <p:sp>
        <p:nvSpPr>
          <p:cNvPr id="40" name="TextBox 40"/>
          <p:cNvSpPr txBox="1"/>
          <p:nvPr/>
        </p:nvSpPr>
        <p:spPr>
          <a:xfrm>
            <a:off x="3675622" y="496337"/>
            <a:ext cx="653021" cy="512961"/>
          </a:xfrm>
          <a:prstGeom prst="rect">
            <a:avLst/>
          </a:prstGeom>
        </p:spPr>
        <p:txBody>
          <a:bodyPr lIns="0" tIns="0" rIns="0" bIns="0" rtlCol="0" anchor="t">
            <a:spAutoFit/>
          </a:bodyPr>
          <a:lstStyle/>
          <a:p>
            <a:pPr algn="ctr">
              <a:lnSpc>
                <a:spcPts val="4032"/>
              </a:lnSpc>
              <a:spcBef>
                <a:spcPct val="0"/>
              </a:spcBef>
            </a:pPr>
            <a:r>
              <a:rPr lang="en-US" sz="2921" spc="286" dirty="0" smtClean="0">
                <a:solidFill>
                  <a:srgbClr val="231F20"/>
                </a:solidFill>
                <a:latin typeface="Poppins"/>
                <a:ea typeface="Poppins"/>
                <a:cs typeface="Poppins"/>
                <a:sym typeface="Poppins"/>
              </a:rPr>
              <a:t>03</a:t>
            </a:r>
            <a:endParaRPr lang="en-US" sz="2921" spc="286" dirty="0">
              <a:solidFill>
                <a:srgbClr val="231F20"/>
              </a:solidFill>
              <a:latin typeface="Poppins"/>
              <a:ea typeface="Poppins"/>
              <a:cs typeface="Poppins"/>
              <a:sym typeface="Poppins"/>
            </a:endParaRPr>
          </a:p>
        </p:txBody>
      </p:sp>
      <p:grpSp>
        <p:nvGrpSpPr>
          <p:cNvPr id="45" name="Group 14"/>
          <p:cNvGrpSpPr/>
          <p:nvPr/>
        </p:nvGrpSpPr>
        <p:grpSpPr>
          <a:xfrm>
            <a:off x="4282562" y="189884"/>
            <a:ext cx="5339198" cy="1050088"/>
            <a:chOff x="-185066" y="-23263"/>
            <a:chExt cx="7431150" cy="1963167"/>
          </a:xfrm>
        </p:grpSpPr>
        <p:sp>
          <p:nvSpPr>
            <p:cNvPr id="46"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sp>
        <p:nvSpPr>
          <p:cNvPr id="47" name="TextBox 39"/>
          <p:cNvSpPr txBox="1"/>
          <p:nvPr/>
        </p:nvSpPr>
        <p:spPr>
          <a:xfrm>
            <a:off x="5052390" y="266238"/>
            <a:ext cx="4493738" cy="902683"/>
          </a:xfrm>
          <a:prstGeom prst="rect">
            <a:avLst/>
          </a:prstGeom>
        </p:spPr>
        <p:txBody>
          <a:bodyPr wrap="square" lIns="0" tIns="0" rIns="0" bIns="0" rtlCol="0" anchor="t">
            <a:spAutoFit/>
          </a:bodyPr>
          <a:lstStyle/>
          <a:p>
            <a:pPr lvl="0">
              <a:spcBef>
                <a:spcPct val="0"/>
              </a:spcBef>
            </a:pPr>
            <a:r>
              <a:rPr lang="en-GB" sz="2933" b="1" spc="95" dirty="0" smtClean="0">
                <a:solidFill>
                  <a:srgbClr val="FFFFFF"/>
                </a:solidFill>
                <a:latin typeface="Open Sauce"/>
                <a:ea typeface="Open Sauce"/>
                <a:cs typeface="Open Sauce"/>
                <a:sym typeface="Open Sauce"/>
              </a:rPr>
              <a:t>Data Collection Implementation</a:t>
            </a:r>
            <a:endParaRPr lang="en-US" sz="2933" b="1" spc="95" dirty="0">
              <a:solidFill>
                <a:srgbClr val="FFFFFF"/>
              </a:solidFill>
              <a:latin typeface="Open Sauce"/>
              <a:ea typeface="Open Sauce"/>
              <a:cs typeface="Open Sauce"/>
              <a:sym typeface="Open Sauce"/>
            </a:endParaRPr>
          </a:p>
        </p:txBody>
      </p:sp>
      <p:sp>
        <p:nvSpPr>
          <p:cNvPr id="54" name="TextBox 39"/>
          <p:cNvSpPr txBox="1"/>
          <p:nvPr/>
        </p:nvSpPr>
        <p:spPr>
          <a:xfrm>
            <a:off x="4188207" y="1464285"/>
            <a:ext cx="7863358" cy="1477328"/>
          </a:xfrm>
          <a:prstGeom prst="rect">
            <a:avLst/>
          </a:prstGeom>
        </p:spPr>
        <p:txBody>
          <a:bodyPr wrap="square" lIns="0" tIns="0" rIns="0" bIns="0" rtlCol="0" anchor="t">
            <a:spAutoFit/>
          </a:bodyPr>
          <a:lstStyle/>
          <a:p>
            <a:pPr lvl="0">
              <a:spcBef>
                <a:spcPct val="0"/>
              </a:spcBef>
            </a:pPr>
            <a:r>
              <a:rPr lang="en-GB" sz="32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Implement double-entry verification and mobile data tools to enhance the accuracy of data collection and entry processes.</a:t>
            </a:r>
            <a:endParaRPr lang="en-US" sz="2000" spc="95" dirty="0">
              <a:solidFill>
                <a:schemeClr val="tx1">
                  <a:lumMod val="95000"/>
                  <a:lumOff val="5000"/>
                </a:schemeClr>
              </a:solidFill>
              <a:latin typeface="Open Sauce"/>
              <a:ea typeface="Open Sauce"/>
              <a:cs typeface="Open Sauce"/>
              <a:sym typeface="Open Sauce"/>
            </a:endParaRPr>
          </a:p>
        </p:txBody>
      </p:sp>
      <p:grpSp>
        <p:nvGrpSpPr>
          <p:cNvPr id="51" name="Group 14"/>
          <p:cNvGrpSpPr/>
          <p:nvPr/>
        </p:nvGrpSpPr>
        <p:grpSpPr>
          <a:xfrm>
            <a:off x="2425180" y="3300936"/>
            <a:ext cx="6089971" cy="1050088"/>
            <a:chOff x="-185066" y="-23263"/>
            <a:chExt cx="7431150" cy="1963167"/>
          </a:xfrm>
        </p:grpSpPr>
        <p:sp>
          <p:nvSpPr>
            <p:cNvPr id="52"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grpSp>
        <p:nvGrpSpPr>
          <p:cNvPr id="56" name="Group 12"/>
          <p:cNvGrpSpPr/>
          <p:nvPr/>
        </p:nvGrpSpPr>
        <p:grpSpPr>
          <a:xfrm>
            <a:off x="2643174" y="3624176"/>
            <a:ext cx="217210" cy="403610"/>
            <a:chOff x="0" y="0"/>
            <a:chExt cx="406080" cy="754560"/>
          </a:xfrm>
        </p:grpSpPr>
        <p:sp>
          <p:nvSpPr>
            <p:cNvPr id="57"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sp>
        <p:nvSpPr>
          <p:cNvPr id="58" name="TextBox 40"/>
          <p:cNvSpPr txBox="1"/>
          <p:nvPr/>
        </p:nvSpPr>
        <p:spPr>
          <a:xfrm>
            <a:off x="1894174" y="3569500"/>
            <a:ext cx="653021" cy="470065"/>
          </a:xfrm>
          <a:prstGeom prst="rect">
            <a:avLst/>
          </a:prstGeom>
        </p:spPr>
        <p:txBody>
          <a:bodyPr lIns="0" tIns="0" rIns="0" bIns="0" rtlCol="0" anchor="t">
            <a:spAutoFit/>
          </a:bodyPr>
          <a:lstStyle/>
          <a:p>
            <a:pPr algn="ctr">
              <a:lnSpc>
                <a:spcPts val="4032"/>
              </a:lnSpc>
              <a:spcBef>
                <a:spcPct val="0"/>
              </a:spcBef>
            </a:pPr>
            <a:r>
              <a:rPr lang="en-US" sz="2921" spc="286" dirty="0" smtClean="0">
                <a:solidFill>
                  <a:srgbClr val="231F20"/>
                </a:solidFill>
                <a:latin typeface="Poppins"/>
                <a:ea typeface="Poppins"/>
                <a:cs typeface="Poppins"/>
                <a:sym typeface="Poppins"/>
              </a:rPr>
              <a:t>04</a:t>
            </a:r>
            <a:endParaRPr lang="en-US" sz="2921" spc="286" dirty="0">
              <a:solidFill>
                <a:srgbClr val="231F20"/>
              </a:solidFill>
              <a:latin typeface="Poppins"/>
              <a:ea typeface="Poppins"/>
              <a:cs typeface="Poppins"/>
              <a:sym typeface="Poppins"/>
            </a:endParaRPr>
          </a:p>
        </p:txBody>
      </p:sp>
      <p:sp>
        <p:nvSpPr>
          <p:cNvPr id="59" name="TextBox 39"/>
          <p:cNvSpPr txBox="1"/>
          <p:nvPr/>
        </p:nvSpPr>
        <p:spPr>
          <a:xfrm>
            <a:off x="3289821" y="3395093"/>
            <a:ext cx="4667008" cy="861774"/>
          </a:xfrm>
          <a:prstGeom prst="rect">
            <a:avLst/>
          </a:prstGeom>
        </p:spPr>
        <p:txBody>
          <a:bodyPr wrap="square" lIns="0" tIns="0" rIns="0" bIns="0" rtlCol="0" anchor="t">
            <a:spAutoFit/>
          </a:bodyPr>
          <a:lstStyle/>
          <a:p>
            <a:pPr lvl="0">
              <a:spcBef>
                <a:spcPct val="0"/>
              </a:spcBef>
            </a:pPr>
            <a:r>
              <a:rPr lang="en-GB" sz="2800" b="1" spc="142" dirty="0" smtClean="0">
                <a:solidFill>
                  <a:srgbClr val="FFFFFF"/>
                </a:solidFill>
                <a:latin typeface="Open Sauce"/>
                <a:ea typeface="Open Sauce"/>
                <a:cs typeface="Open Sauce"/>
                <a:sym typeface="Open Sauce"/>
              </a:rPr>
              <a:t>Monitoring Key Data Quality Indicators</a:t>
            </a:r>
            <a:endParaRPr lang="en-US" sz="2800" b="1" spc="142" dirty="0">
              <a:solidFill>
                <a:srgbClr val="FFFFFF"/>
              </a:solidFill>
              <a:latin typeface="Open Sauce"/>
              <a:ea typeface="Open Sauce"/>
              <a:cs typeface="Open Sauce"/>
              <a:sym typeface="Open Sauce"/>
            </a:endParaRPr>
          </a:p>
        </p:txBody>
      </p:sp>
      <p:sp>
        <p:nvSpPr>
          <p:cNvPr id="60" name="TextBox 39"/>
          <p:cNvSpPr txBox="1"/>
          <p:nvPr/>
        </p:nvSpPr>
        <p:spPr>
          <a:xfrm>
            <a:off x="2117479" y="4608688"/>
            <a:ext cx="8245304" cy="1477328"/>
          </a:xfrm>
          <a:prstGeom prst="rect">
            <a:avLst/>
          </a:prstGeom>
        </p:spPr>
        <p:txBody>
          <a:bodyPr wrap="square" lIns="0" tIns="0" rIns="0" bIns="0" rtlCol="0" anchor="t">
            <a:spAutoFit/>
          </a:bodyPr>
          <a:lstStyle/>
          <a:p>
            <a:pPr lvl="0">
              <a:spcBef>
                <a:spcPct val="0"/>
              </a:spcBef>
            </a:pPr>
            <a:r>
              <a:rPr lang="en-GB" sz="32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Track Key Data Quality Indicators (KDQIs) such as error rates and report delays to ensure ongoing compliance with quality standards.</a:t>
            </a:r>
            <a:endParaRPr lang="en-US" sz="2000" spc="95" dirty="0">
              <a:solidFill>
                <a:srgbClr val="FFFFFF"/>
              </a:solidFill>
              <a:latin typeface="Open Sauce"/>
              <a:ea typeface="Open Sauce"/>
              <a:cs typeface="Open Sauce"/>
              <a:sym typeface="Open Sauce"/>
            </a:endParaRPr>
          </a:p>
        </p:txBody>
      </p:sp>
      <p:grpSp>
        <p:nvGrpSpPr>
          <p:cNvPr id="27" name="Group 10"/>
          <p:cNvGrpSpPr/>
          <p:nvPr/>
        </p:nvGrpSpPr>
        <p:grpSpPr>
          <a:xfrm>
            <a:off x="2425180" y="3189178"/>
            <a:ext cx="776411" cy="1273606"/>
            <a:chOff x="0" y="0"/>
            <a:chExt cx="1451520" cy="2381040"/>
          </a:xfrm>
        </p:grpSpPr>
        <p:sp>
          <p:nvSpPr>
            <p:cNvPr id="28"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spTree>
    <p:extLst>
      <p:ext uri="{BB962C8B-B14F-4D97-AF65-F5344CB8AC3E}">
        <p14:creationId xmlns:p14="http://schemas.microsoft.com/office/powerpoint/2010/main" val="10690985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28330" y="5049281"/>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11258642" y="3990080"/>
            <a:ext cx="1390073" cy="139007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5" name="TextBox 5"/>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6" name="Freeform 6"/>
          <p:cNvSpPr/>
          <p:nvPr/>
        </p:nvSpPr>
        <p:spPr>
          <a:xfrm>
            <a:off x="-1040147" y="1152124"/>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7" name="Group 7"/>
          <p:cNvGrpSpPr/>
          <p:nvPr/>
        </p:nvGrpSpPr>
        <p:grpSpPr>
          <a:xfrm>
            <a:off x="-1508428" y="-2603044"/>
            <a:ext cx="5294619" cy="517453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9" name="TextBox 9"/>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grpSp>
        <p:nvGrpSpPr>
          <p:cNvPr id="10" name="Group 10"/>
          <p:cNvGrpSpPr/>
          <p:nvPr/>
        </p:nvGrpSpPr>
        <p:grpSpPr>
          <a:xfrm>
            <a:off x="4188207" y="85846"/>
            <a:ext cx="776411" cy="1273606"/>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12" name="Group 12"/>
          <p:cNvGrpSpPr/>
          <p:nvPr/>
        </p:nvGrpSpPr>
        <p:grpSpPr>
          <a:xfrm>
            <a:off x="4321513" y="530822"/>
            <a:ext cx="217210" cy="403610"/>
            <a:chOff x="0" y="0"/>
            <a:chExt cx="406080" cy="754560"/>
          </a:xfrm>
        </p:grpSpPr>
        <p:sp>
          <p:nvSpPr>
            <p:cNvPr id="13"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sp>
        <p:nvSpPr>
          <p:cNvPr id="38" name="TextBox 38"/>
          <p:cNvSpPr txBox="1"/>
          <p:nvPr/>
        </p:nvSpPr>
        <p:spPr>
          <a:xfrm>
            <a:off x="576179" y="407739"/>
            <a:ext cx="2536155" cy="1231106"/>
          </a:xfrm>
          <a:prstGeom prst="rect">
            <a:avLst/>
          </a:prstGeom>
        </p:spPr>
        <p:txBody>
          <a:bodyPr wrap="square" lIns="0" tIns="0" rIns="0" bIns="0" rtlCol="0" anchor="t">
            <a:spAutoFit/>
          </a:bodyPr>
          <a:lstStyle/>
          <a:p>
            <a:pPr lvl="0">
              <a:spcBef>
                <a:spcPct val="0"/>
              </a:spcBef>
            </a:pPr>
            <a:r>
              <a:rPr lang="en-GB" sz="4000" b="1" spc="388" dirty="0" smtClean="0">
                <a:solidFill>
                  <a:srgbClr val="FFFFFF"/>
                </a:solidFill>
                <a:latin typeface="Times New Roman" panose="02020603050405020304" pitchFamily="18" charset="0"/>
                <a:ea typeface="Poppins"/>
                <a:cs typeface="Times New Roman" panose="02020603050405020304" pitchFamily="18" charset="0"/>
                <a:sym typeface="Poppins"/>
              </a:rPr>
              <a:t>Steps for DQAF</a:t>
            </a:r>
            <a:r>
              <a:rPr lang="en-GB" sz="3600" b="1" spc="388" dirty="0" smtClean="0">
                <a:solidFill>
                  <a:srgbClr val="FFFFFF"/>
                </a:solidFill>
                <a:latin typeface="Times New Roman" panose="02020603050405020304" pitchFamily="18" charset="0"/>
                <a:ea typeface="Poppins"/>
                <a:cs typeface="Times New Roman" panose="02020603050405020304" pitchFamily="18" charset="0"/>
                <a:sym typeface="Poppins"/>
              </a:rPr>
              <a:t> </a:t>
            </a:r>
            <a:endParaRPr lang="en-US" sz="3600" b="1" spc="388" dirty="0">
              <a:solidFill>
                <a:srgbClr val="FFFFFF"/>
              </a:solidFill>
              <a:latin typeface="Times New Roman" panose="02020603050405020304" pitchFamily="18" charset="0"/>
              <a:ea typeface="Poppins"/>
              <a:cs typeface="Times New Roman" panose="02020603050405020304" pitchFamily="18" charset="0"/>
              <a:sym typeface="Poppins"/>
            </a:endParaRPr>
          </a:p>
        </p:txBody>
      </p:sp>
      <p:sp>
        <p:nvSpPr>
          <p:cNvPr id="40" name="TextBox 40"/>
          <p:cNvSpPr txBox="1"/>
          <p:nvPr/>
        </p:nvSpPr>
        <p:spPr>
          <a:xfrm>
            <a:off x="3675622" y="496337"/>
            <a:ext cx="653021" cy="512961"/>
          </a:xfrm>
          <a:prstGeom prst="rect">
            <a:avLst/>
          </a:prstGeom>
        </p:spPr>
        <p:txBody>
          <a:bodyPr lIns="0" tIns="0" rIns="0" bIns="0" rtlCol="0" anchor="t">
            <a:spAutoFit/>
          </a:bodyPr>
          <a:lstStyle/>
          <a:p>
            <a:pPr algn="ctr">
              <a:lnSpc>
                <a:spcPts val="4032"/>
              </a:lnSpc>
              <a:spcBef>
                <a:spcPct val="0"/>
              </a:spcBef>
            </a:pPr>
            <a:r>
              <a:rPr lang="en-US" sz="2921" spc="286" dirty="0" smtClean="0">
                <a:solidFill>
                  <a:srgbClr val="231F20"/>
                </a:solidFill>
                <a:latin typeface="Poppins"/>
                <a:ea typeface="Poppins"/>
                <a:cs typeface="Poppins"/>
                <a:sym typeface="Poppins"/>
              </a:rPr>
              <a:t>05</a:t>
            </a:r>
            <a:endParaRPr lang="en-US" sz="2921" spc="286" dirty="0">
              <a:solidFill>
                <a:srgbClr val="231F20"/>
              </a:solidFill>
              <a:latin typeface="Poppins"/>
              <a:ea typeface="Poppins"/>
              <a:cs typeface="Poppins"/>
              <a:sym typeface="Poppins"/>
            </a:endParaRPr>
          </a:p>
        </p:txBody>
      </p:sp>
      <p:grpSp>
        <p:nvGrpSpPr>
          <p:cNvPr id="45" name="Group 14"/>
          <p:cNvGrpSpPr/>
          <p:nvPr/>
        </p:nvGrpSpPr>
        <p:grpSpPr>
          <a:xfrm>
            <a:off x="4282562" y="189884"/>
            <a:ext cx="5339198" cy="1050088"/>
            <a:chOff x="-185066" y="-23263"/>
            <a:chExt cx="7431150" cy="1963167"/>
          </a:xfrm>
        </p:grpSpPr>
        <p:sp>
          <p:nvSpPr>
            <p:cNvPr id="46"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sp>
        <p:nvSpPr>
          <p:cNvPr id="47" name="TextBox 39"/>
          <p:cNvSpPr txBox="1"/>
          <p:nvPr/>
        </p:nvSpPr>
        <p:spPr>
          <a:xfrm>
            <a:off x="5052390" y="266238"/>
            <a:ext cx="4493738" cy="902683"/>
          </a:xfrm>
          <a:prstGeom prst="rect">
            <a:avLst/>
          </a:prstGeom>
        </p:spPr>
        <p:txBody>
          <a:bodyPr wrap="square" lIns="0" tIns="0" rIns="0" bIns="0" rtlCol="0" anchor="t">
            <a:spAutoFit/>
          </a:bodyPr>
          <a:lstStyle/>
          <a:p>
            <a:pPr lvl="0">
              <a:spcBef>
                <a:spcPct val="0"/>
              </a:spcBef>
            </a:pPr>
            <a:r>
              <a:rPr lang="en-GB" sz="2933" b="1" spc="95" dirty="0" smtClean="0">
                <a:solidFill>
                  <a:srgbClr val="FFFFFF"/>
                </a:solidFill>
                <a:latin typeface="Open Sauce"/>
                <a:ea typeface="Open Sauce"/>
                <a:cs typeface="Open Sauce"/>
                <a:sym typeface="Open Sauce"/>
              </a:rPr>
              <a:t>Data Collection Implementation</a:t>
            </a:r>
            <a:endParaRPr lang="en-US" sz="2933" b="1" spc="95" dirty="0">
              <a:solidFill>
                <a:srgbClr val="FFFFFF"/>
              </a:solidFill>
              <a:latin typeface="Open Sauce"/>
              <a:ea typeface="Open Sauce"/>
              <a:cs typeface="Open Sauce"/>
              <a:sym typeface="Open Sauce"/>
            </a:endParaRPr>
          </a:p>
        </p:txBody>
      </p:sp>
      <p:sp>
        <p:nvSpPr>
          <p:cNvPr id="54" name="TextBox 39"/>
          <p:cNvSpPr txBox="1"/>
          <p:nvPr/>
        </p:nvSpPr>
        <p:spPr>
          <a:xfrm>
            <a:off x="4188207" y="1464285"/>
            <a:ext cx="7863358" cy="1477328"/>
          </a:xfrm>
          <a:prstGeom prst="rect">
            <a:avLst/>
          </a:prstGeom>
        </p:spPr>
        <p:txBody>
          <a:bodyPr wrap="square" lIns="0" tIns="0" rIns="0" bIns="0" rtlCol="0" anchor="t">
            <a:spAutoFit/>
          </a:bodyPr>
          <a:lstStyle/>
          <a:p>
            <a:pPr lvl="0">
              <a:spcBef>
                <a:spcPct val="0"/>
              </a:spcBef>
            </a:pPr>
            <a:r>
              <a:rPr lang="en-GB" sz="32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Implement double-entry verification and mobile data tools to enhance the accuracy of data collection and entry processes.</a:t>
            </a:r>
            <a:endParaRPr lang="en-US" sz="2000" spc="95" dirty="0">
              <a:solidFill>
                <a:schemeClr val="tx1">
                  <a:lumMod val="95000"/>
                  <a:lumOff val="5000"/>
                </a:schemeClr>
              </a:solidFill>
              <a:latin typeface="Open Sauce"/>
              <a:ea typeface="Open Sauce"/>
              <a:cs typeface="Open Sauce"/>
              <a:sym typeface="Open Sauce"/>
            </a:endParaRPr>
          </a:p>
        </p:txBody>
      </p:sp>
      <p:grpSp>
        <p:nvGrpSpPr>
          <p:cNvPr id="51" name="Group 14"/>
          <p:cNvGrpSpPr/>
          <p:nvPr/>
        </p:nvGrpSpPr>
        <p:grpSpPr>
          <a:xfrm>
            <a:off x="2425180" y="3300936"/>
            <a:ext cx="6089971" cy="1050088"/>
            <a:chOff x="-185066" y="-23263"/>
            <a:chExt cx="7431150" cy="1963167"/>
          </a:xfrm>
        </p:grpSpPr>
        <p:sp>
          <p:nvSpPr>
            <p:cNvPr id="52"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grpSp>
        <p:nvGrpSpPr>
          <p:cNvPr id="56" name="Group 12"/>
          <p:cNvGrpSpPr/>
          <p:nvPr/>
        </p:nvGrpSpPr>
        <p:grpSpPr>
          <a:xfrm>
            <a:off x="2643174" y="3624176"/>
            <a:ext cx="217210" cy="403610"/>
            <a:chOff x="0" y="0"/>
            <a:chExt cx="406080" cy="754560"/>
          </a:xfrm>
        </p:grpSpPr>
        <p:sp>
          <p:nvSpPr>
            <p:cNvPr id="57"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sp>
        <p:nvSpPr>
          <p:cNvPr id="58" name="TextBox 40"/>
          <p:cNvSpPr txBox="1"/>
          <p:nvPr/>
        </p:nvSpPr>
        <p:spPr>
          <a:xfrm>
            <a:off x="1894174" y="3569500"/>
            <a:ext cx="653021" cy="512961"/>
          </a:xfrm>
          <a:prstGeom prst="rect">
            <a:avLst/>
          </a:prstGeom>
        </p:spPr>
        <p:txBody>
          <a:bodyPr lIns="0" tIns="0" rIns="0" bIns="0" rtlCol="0" anchor="t">
            <a:spAutoFit/>
          </a:bodyPr>
          <a:lstStyle/>
          <a:p>
            <a:pPr algn="ctr">
              <a:lnSpc>
                <a:spcPts val="4032"/>
              </a:lnSpc>
              <a:spcBef>
                <a:spcPct val="0"/>
              </a:spcBef>
            </a:pPr>
            <a:r>
              <a:rPr lang="en-US" sz="2921" spc="286" dirty="0" smtClean="0">
                <a:solidFill>
                  <a:srgbClr val="231F20"/>
                </a:solidFill>
                <a:latin typeface="Poppins"/>
                <a:ea typeface="Poppins"/>
                <a:cs typeface="Poppins"/>
                <a:sym typeface="Poppins"/>
              </a:rPr>
              <a:t>06</a:t>
            </a:r>
            <a:endParaRPr lang="en-US" sz="2921" spc="286" dirty="0">
              <a:solidFill>
                <a:srgbClr val="231F20"/>
              </a:solidFill>
              <a:latin typeface="Poppins"/>
              <a:ea typeface="Poppins"/>
              <a:cs typeface="Poppins"/>
              <a:sym typeface="Poppins"/>
            </a:endParaRPr>
          </a:p>
        </p:txBody>
      </p:sp>
      <p:sp>
        <p:nvSpPr>
          <p:cNvPr id="59" name="TextBox 39"/>
          <p:cNvSpPr txBox="1"/>
          <p:nvPr/>
        </p:nvSpPr>
        <p:spPr>
          <a:xfrm>
            <a:off x="3289821" y="3395093"/>
            <a:ext cx="4667008" cy="861774"/>
          </a:xfrm>
          <a:prstGeom prst="rect">
            <a:avLst/>
          </a:prstGeom>
        </p:spPr>
        <p:txBody>
          <a:bodyPr wrap="square" lIns="0" tIns="0" rIns="0" bIns="0" rtlCol="0" anchor="t">
            <a:spAutoFit/>
          </a:bodyPr>
          <a:lstStyle/>
          <a:p>
            <a:pPr lvl="0">
              <a:spcBef>
                <a:spcPct val="0"/>
              </a:spcBef>
            </a:pPr>
            <a:r>
              <a:rPr lang="en-GB" sz="2800" b="1" spc="142" dirty="0" smtClean="0">
                <a:solidFill>
                  <a:srgbClr val="FFFFFF"/>
                </a:solidFill>
                <a:latin typeface="Open Sauce"/>
                <a:ea typeface="Open Sauce"/>
                <a:cs typeface="Open Sauce"/>
                <a:sym typeface="Open Sauce"/>
              </a:rPr>
              <a:t>Monitoring Key Data Quality Indicators</a:t>
            </a:r>
            <a:endParaRPr lang="en-US" sz="2800" b="1" spc="142" dirty="0">
              <a:solidFill>
                <a:srgbClr val="FFFFFF"/>
              </a:solidFill>
              <a:latin typeface="Open Sauce"/>
              <a:ea typeface="Open Sauce"/>
              <a:cs typeface="Open Sauce"/>
              <a:sym typeface="Open Sauce"/>
            </a:endParaRPr>
          </a:p>
        </p:txBody>
      </p:sp>
      <p:sp>
        <p:nvSpPr>
          <p:cNvPr id="60" name="TextBox 39"/>
          <p:cNvSpPr txBox="1"/>
          <p:nvPr/>
        </p:nvSpPr>
        <p:spPr>
          <a:xfrm>
            <a:off x="2117479" y="4608688"/>
            <a:ext cx="8245304" cy="1477328"/>
          </a:xfrm>
          <a:prstGeom prst="rect">
            <a:avLst/>
          </a:prstGeom>
        </p:spPr>
        <p:txBody>
          <a:bodyPr wrap="square" lIns="0" tIns="0" rIns="0" bIns="0" rtlCol="0" anchor="t">
            <a:spAutoFit/>
          </a:bodyPr>
          <a:lstStyle/>
          <a:p>
            <a:pPr lvl="0">
              <a:spcBef>
                <a:spcPct val="0"/>
              </a:spcBef>
            </a:pPr>
            <a:r>
              <a:rPr lang="en-GB" sz="32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Track Key Data Quality Indicators (KDQIs) such as error rates and report delays to ensure ongoing compliance with quality standards.</a:t>
            </a:r>
            <a:endParaRPr lang="en-US" sz="2000" spc="95" dirty="0">
              <a:solidFill>
                <a:srgbClr val="FFFFFF"/>
              </a:solidFill>
              <a:latin typeface="Open Sauce"/>
              <a:ea typeface="Open Sauce"/>
              <a:cs typeface="Open Sauce"/>
              <a:sym typeface="Open Sauce"/>
            </a:endParaRPr>
          </a:p>
        </p:txBody>
      </p:sp>
      <p:grpSp>
        <p:nvGrpSpPr>
          <p:cNvPr id="27" name="Group 10"/>
          <p:cNvGrpSpPr/>
          <p:nvPr/>
        </p:nvGrpSpPr>
        <p:grpSpPr>
          <a:xfrm>
            <a:off x="2425180" y="3189178"/>
            <a:ext cx="776411" cy="1273606"/>
            <a:chOff x="0" y="0"/>
            <a:chExt cx="1451520" cy="2381040"/>
          </a:xfrm>
        </p:grpSpPr>
        <p:sp>
          <p:nvSpPr>
            <p:cNvPr id="28"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spTree>
    <p:extLst>
      <p:ext uri="{BB962C8B-B14F-4D97-AF65-F5344CB8AC3E}">
        <p14:creationId xmlns:p14="http://schemas.microsoft.com/office/powerpoint/2010/main" val="3585023786"/>
      </p:ext>
    </p:extLst>
  </p:cSld>
  <p:clrMapOvr>
    <a:masterClrMapping/>
  </p:clrMapOvr>
  <p:transition spd="med">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28330" y="5049281"/>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11258642" y="3990080"/>
            <a:ext cx="1390073" cy="139007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5" name="TextBox 5"/>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6" name="Freeform 6"/>
          <p:cNvSpPr/>
          <p:nvPr/>
        </p:nvSpPr>
        <p:spPr>
          <a:xfrm>
            <a:off x="-1040147" y="1152124"/>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7" name="Group 7"/>
          <p:cNvGrpSpPr/>
          <p:nvPr/>
        </p:nvGrpSpPr>
        <p:grpSpPr>
          <a:xfrm>
            <a:off x="-1508428" y="-2603044"/>
            <a:ext cx="5294619" cy="517453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9" name="TextBox 9"/>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grpSp>
        <p:nvGrpSpPr>
          <p:cNvPr id="10" name="Group 10"/>
          <p:cNvGrpSpPr/>
          <p:nvPr/>
        </p:nvGrpSpPr>
        <p:grpSpPr>
          <a:xfrm>
            <a:off x="4188207" y="85846"/>
            <a:ext cx="776411" cy="1273606"/>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12" name="Group 12"/>
          <p:cNvGrpSpPr/>
          <p:nvPr/>
        </p:nvGrpSpPr>
        <p:grpSpPr>
          <a:xfrm>
            <a:off x="4321513" y="530822"/>
            <a:ext cx="217210" cy="403610"/>
            <a:chOff x="0" y="0"/>
            <a:chExt cx="406080" cy="754560"/>
          </a:xfrm>
        </p:grpSpPr>
        <p:sp>
          <p:nvSpPr>
            <p:cNvPr id="13"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sp>
        <p:nvSpPr>
          <p:cNvPr id="38" name="TextBox 38"/>
          <p:cNvSpPr txBox="1"/>
          <p:nvPr/>
        </p:nvSpPr>
        <p:spPr>
          <a:xfrm>
            <a:off x="576179" y="407739"/>
            <a:ext cx="2536155" cy="1231106"/>
          </a:xfrm>
          <a:prstGeom prst="rect">
            <a:avLst/>
          </a:prstGeom>
        </p:spPr>
        <p:txBody>
          <a:bodyPr wrap="square" lIns="0" tIns="0" rIns="0" bIns="0" rtlCol="0" anchor="t">
            <a:spAutoFit/>
          </a:bodyPr>
          <a:lstStyle/>
          <a:p>
            <a:pPr lvl="0">
              <a:spcBef>
                <a:spcPct val="0"/>
              </a:spcBef>
            </a:pPr>
            <a:r>
              <a:rPr lang="en-GB" sz="4000" b="1" spc="388" dirty="0" smtClean="0">
                <a:solidFill>
                  <a:srgbClr val="FFFFFF"/>
                </a:solidFill>
                <a:latin typeface="Times New Roman" panose="02020603050405020304" pitchFamily="18" charset="0"/>
                <a:ea typeface="Poppins"/>
                <a:cs typeface="Times New Roman" panose="02020603050405020304" pitchFamily="18" charset="0"/>
                <a:sym typeface="Poppins"/>
              </a:rPr>
              <a:t>Steps for DQAF</a:t>
            </a:r>
            <a:r>
              <a:rPr lang="en-GB" sz="3600" b="1" spc="388" dirty="0" smtClean="0">
                <a:solidFill>
                  <a:srgbClr val="FFFFFF"/>
                </a:solidFill>
                <a:latin typeface="Times New Roman" panose="02020603050405020304" pitchFamily="18" charset="0"/>
                <a:ea typeface="Poppins"/>
                <a:cs typeface="Times New Roman" panose="02020603050405020304" pitchFamily="18" charset="0"/>
                <a:sym typeface="Poppins"/>
              </a:rPr>
              <a:t> </a:t>
            </a:r>
            <a:endParaRPr lang="en-US" sz="3600" b="1" spc="388" dirty="0">
              <a:solidFill>
                <a:srgbClr val="FFFFFF"/>
              </a:solidFill>
              <a:latin typeface="Times New Roman" panose="02020603050405020304" pitchFamily="18" charset="0"/>
              <a:ea typeface="Poppins"/>
              <a:cs typeface="Times New Roman" panose="02020603050405020304" pitchFamily="18" charset="0"/>
              <a:sym typeface="Poppins"/>
            </a:endParaRPr>
          </a:p>
        </p:txBody>
      </p:sp>
      <p:sp>
        <p:nvSpPr>
          <p:cNvPr id="40" name="TextBox 40"/>
          <p:cNvSpPr txBox="1"/>
          <p:nvPr/>
        </p:nvSpPr>
        <p:spPr>
          <a:xfrm>
            <a:off x="3675622" y="496337"/>
            <a:ext cx="653021" cy="512961"/>
          </a:xfrm>
          <a:prstGeom prst="rect">
            <a:avLst/>
          </a:prstGeom>
        </p:spPr>
        <p:txBody>
          <a:bodyPr lIns="0" tIns="0" rIns="0" bIns="0" rtlCol="0" anchor="t">
            <a:spAutoFit/>
          </a:bodyPr>
          <a:lstStyle/>
          <a:p>
            <a:pPr algn="ctr">
              <a:lnSpc>
                <a:spcPts val="4032"/>
              </a:lnSpc>
              <a:spcBef>
                <a:spcPct val="0"/>
              </a:spcBef>
            </a:pPr>
            <a:r>
              <a:rPr lang="en-US" sz="2921" spc="286" dirty="0" smtClean="0">
                <a:solidFill>
                  <a:srgbClr val="231F20"/>
                </a:solidFill>
                <a:latin typeface="Poppins"/>
                <a:ea typeface="Poppins"/>
                <a:cs typeface="Poppins"/>
                <a:sym typeface="Poppins"/>
              </a:rPr>
              <a:t>05</a:t>
            </a:r>
            <a:endParaRPr lang="en-US" sz="2921" spc="286" dirty="0">
              <a:solidFill>
                <a:srgbClr val="231F20"/>
              </a:solidFill>
              <a:latin typeface="Poppins"/>
              <a:ea typeface="Poppins"/>
              <a:cs typeface="Poppins"/>
              <a:sym typeface="Poppins"/>
            </a:endParaRPr>
          </a:p>
        </p:txBody>
      </p:sp>
      <p:grpSp>
        <p:nvGrpSpPr>
          <p:cNvPr id="45" name="Group 14"/>
          <p:cNvGrpSpPr/>
          <p:nvPr/>
        </p:nvGrpSpPr>
        <p:grpSpPr>
          <a:xfrm>
            <a:off x="4282562" y="189884"/>
            <a:ext cx="5339198" cy="1050088"/>
            <a:chOff x="-185066" y="-23263"/>
            <a:chExt cx="7431150" cy="1963167"/>
          </a:xfrm>
        </p:grpSpPr>
        <p:sp>
          <p:nvSpPr>
            <p:cNvPr id="46"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sp>
        <p:nvSpPr>
          <p:cNvPr id="47" name="TextBox 39"/>
          <p:cNvSpPr txBox="1"/>
          <p:nvPr/>
        </p:nvSpPr>
        <p:spPr>
          <a:xfrm>
            <a:off x="5052390" y="266238"/>
            <a:ext cx="4493738" cy="902683"/>
          </a:xfrm>
          <a:prstGeom prst="rect">
            <a:avLst/>
          </a:prstGeom>
        </p:spPr>
        <p:txBody>
          <a:bodyPr wrap="square" lIns="0" tIns="0" rIns="0" bIns="0" rtlCol="0" anchor="t">
            <a:spAutoFit/>
          </a:bodyPr>
          <a:lstStyle/>
          <a:p>
            <a:pPr lvl="0">
              <a:spcBef>
                <a:spcPct val="0"/>
              </a:spcBef>
            </a:pPr>
            <a:r>
              <a:rPr lang="en-GB" sz="2933" b="1" spc="95" dirty="0" smtClean="0">
                <a:solidFill>
                  <a:srgbClr val="FFFFFF"/>
                </a:solidFill>
                <a:latin typeface="Open Sauce"/>
                <a:ea typeface="Open Sauce"/>
                <a:cs typeface="Open Sauce"/>
                <a:sym typeface="Open Sauce"/>
              </a:rPr>
              <a:t>Quarterly Review Meetings</a:t>
            </a:r>
            <a:endParaRPr lang="en-US" sz="2933" b="1" spc="95" dirty="0">
              <a:solidFill>
                <a:srgbClr val="FFFFFF"/>
              </a:solidFill>
              <a:latin typeface="Open Sauce"/>
              <a:ea typeface="Open Sauce"/>
              <a:cs typeface="Open Sauce"/>
              <a:sym typeface="Open Sauce"/>
            </a:endParaRPr>
          </a:p>
        </p:txBody>
      </p:sp>
      <p:sp>
        <p:nvSpPr>
          <p:cNvPr id="54" name="TextBox 39"/>
          <p:cNvSpPr txBox="1"/>
          <p:nvPr/>
        </p:nvSpPr>
        <p:spPr>
          <a:xfrm>
            <a:off x="4188207" y="1464285"/>
            <a:ext cx="7863358" cy="1477328"/>
          </a:xfrm>
          <a:prstGeom prst="rect">
            <a:avLst/>
          </a:prstGeom>
        </p:spPr>
        <p:txBody>
          <a:bodyPr wrap="square" lIns="0" tIns="0" rIns="0" bIns="0" rtlCol="0" anchor="t">
            <a:spAutoFit/>
          </a:bodyPr>
          <a:lstStyle/>
          <a:p>
            <a:pPr lvl="0">
              <a:spcBef>
                <a:spcPct val="0"/>
              </a:spcBef>
            </a:pPr>
            <a:r>
              <a:rPr lang="en-GB" sz="32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Conduct quarterly review meetings to compare reported data against verified data, facilitating evaluation and improvement.</a:t>
            </a:r>
            <a:endParaRPr lang="en-US" sz="2000" spc="95" dirty="0">
              <a:solidFill>
                <a:schemeClr val="tx1">
                  <a:lumMod val="95000"/>
                  <a:lumOff val="5000"/>
                </a:schemeClr>
              </a:solidFill>
              <a:latin typeface="Open Sauce"/>
              <a:ea typeface="Open Sauce"/>
              <a:cs typeface="Open Sauce"/>
              <a:sym typeface="Open Sauce"/>
            </a:endParaRPr>
          </a:p>
        </p:txBody>
      </p:sp>
      <p:grpSp>
        <p:nvGrpSpPr>
          <p:cNvPr id="51" name="Group 14"/>
          <p:cNvGrpSpPr/>
          <p:nvPr/>
        </p:nvGrpSpPr>
        <p:grpSpPr>
          <a:xfrm>
            <a:off x="2425180" y="3300936"/>
            <a:ext cx="6089971" cy="1050088"/>
            <a:chOff x="-185066" y="-23263"/>
            <a:chExt cx="7431150" cy="1963167"/>
          </a:xfrm>
        </p:grpSpPr>
        <p:sp>
          <p:nvSpPr>
            <p:cNvPr id="52"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grpSp>
        <p:nvGrpSpPr>
          <p:cNvPr id="56" name="Group 12"/>
          <p:cNvGrpSpPr/>
          <p:nvPr/>
        </p:nvGrpSpPr>
        <p:grpSpPr>
          <a:xfrm>
            <a:off x="2514680" y="3624175"/>
            <a:ext cx="217210" cy="403610"/>
            <a:chOff x="0" y="0"/>
            <a:chExt cx="406080" cy="754560"/>
          </a:xfrm>
        </p:grpSpPr>
        <p:sp>
          <p:nvSpPr>
            <p:cNvPr id="57"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sp>
        <p:nvSpPr>
          <p:cNvPr id="58" name="TextBox 40"/>
          <p:cNvSpPr txBox="1"/>
          <p:nvPr/>
        </p:nvSpPr>
        <p:spPr>
          <a:xfrm>
            <a:off x="1796268" y="3569499"/>
            <a:ext cx="653021" cy="512961"/>
          </a:xfrm>
          <a:prstGeom prst="rect">
            <a:avLst/>
          </a:prstGeom>
        </p:spPr>
        <p:txBody>
          <a:bodyPr lIns="0" tIns="0" rIns="0" bIns="0" rtlCol="0" anchor="t">
            <a:spAutoFit/>
          </a:bodyPr>
          <a:lstStyle/>
          <a:p>
            <a:pPr algn="ctr">
              <a:lnSpc>
                <a:spcPts val="4032"/>
              </a:lnSpc>
              <a:spcBef>
                <a:spcPct val="0"/>
              </a:spcBef>
            </a:pPr>
            <a:r>
              <a:rPr lang="en-US" sz="2921" spc="286" dirty="0" smtClean="0">
                <a:solidFill>
                  <a:srgbClr val="231F20"/>
                </a:solidFill>
                <a:latin typeface="Poppins"/>
                <a:ea typeface="Poppins"/>
                <a:cs typeface="Poppins"/>
                <a:sym typeface="Poppins"/>
              </a:rPr>
              <a:t>06</a:t>
            </a:r>
            <a:endParaRPr lang="en-US" sz="2921" spc="286" dirty="0">
              <a:solidFill>
                <a:srgbClr val="231F20"/>
              </a:solidFill>
              <a:latin typeface="Poppins"/>
              <a:ea typeface="Poppins"/>
              <a:cs typeface="Poppins"/>
              <a:sym typeface="Poppins"/>
            </a:endParaRPr>
          </a:p>
        </p:txBody>
      </p:sp>
      <p:sp>
        <p:nvSpPr>
          <p:cNvPr id="59" name="TextBox 39"/>
          <p:cNvSpPr txBox="1"/>
          <p:nvPr/>
        </p:nvSpPr>
        <p:spPr>
          <a:xfrm>
            <a:off x="3289821" y="3395093"/>
            <a:ext cx="4667008" cy="861774"/>
          </a:xfrm>
          <a:prstGeom prst="rect">
            <a:avLst/>
          </a:prstGeom>
        </p:spPr>
        <p:txBody>
          <a:bodyPr wrap="square" lIns="0" tIns="0" rIns="0" bIns="0" rtlCol="0" anchor="t">
            <a:spAutoFit/>
          </a:bodyPr>
          <a:lstStyle/>
          <a:p>
            <a:pPr lvl="0">
              <a:spcBef>
                <a:spcPct val="0"/>
              </a:spcBef>
            </a:pPr>
            <a:r>
              <a:rPr lang="en-GB" sz="2800" b="1" spc="142" dirty="0" smtClean="0">
                <a:solidFill>
                  <a:srgbClr val="FFFFFF"/>
                </a:solidFill>
                <a:latin typeface="Open Sauce"/>
                <a:ea typeface="Open Sauce"/>
                <a:cs typeface="Open Sauce"/>
                <a:sym typeface="Open Sauce"/>
              </a:rPr>
              <a:t>Annual Training and Updates</a:t>
            </a:r>
            <a:endParaRPr lang="en-US" sz="2800" b="1" spc="142" dirty="0">
              <a:solidFill>
                <a:srgbClr val="FFFFFF"/>
              </a:solidFill>
              <a:latin typeface="Open Sauce"/>
              <a:ea typeface="Open Sauce"/>
              <a:cs typeface="Open Sauce"/>
              <a:sym typeface="Open Sauce"/>
            </a:endParaRPr>
          </a:p>
        </p:txBody>
      </p:sp>
      <p:sp>
        <p:nvSpPr>
          <p:cNvPr id="60" name="TextBox 39"/>
          <p:cNvSpPr txBox="1"/>
          <p:nvPr/>
        </p:nvSpPr>
        <p:spPr>
          <a:xfrm>
            <a:off x="2117479" y="4608688"/>
            <a:ext cx="8245304" cy="1969770"/>
          </a:xfrm>
          <a:prstGeom prst="rect">
            <a:avLst/>
          </a:prstGeom>
        </p:spPr>
        <p:txBody>
          <a:bodyPr wrap="square" lIns="0" tIns="0" rIns="0" bIns="0" rtlCol="0" anchor="t">
            <a:spAutoFit/>
          </a:bodyPr>
          <a:lstStyle/>
          <a:p>
            <a:pPr lvl="0">
              <a:spcBef>
                <a:spcPct val="0"/>
              </a:spcBef>
            </a:pPr>
            <a:r>
              <a:rPr lang="en-GB" sz="32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Organize annual training sessions, procedural updates, and technology adoption to support continuous improvement in data quality management.</a:t>
            </a:r>
            <a:endParaRPr lang="en-US" sz="2000" spc="95" dirty="0">
              <a:solidFill>
                <a:srgbClr val="FFFFFF"/>
              </a:solidFill>
              <a:latin typeface="Open Sauce"/>
              <a:ea typeface="Open Sauce"/>
              <a:cs typeface="Open Sauce"/>
              <a:sym typeface="Open Sauce"/>
            </a:endParaRPr>
          </a:p>
        </p:txBody>
      </p:sp>
      <p:grpSp>
        <p:nvGrpSpPr>
          <p:cNvPr id="27" name="Group 10"/>
          <p:cNvGrpSpPr/>
          <p:nvPr/>
        </p:nvGrpSpPr>
        <p:grpSpPr>
          <a:xfrm>
            <a:off x="2425180" y="3189178"/>
            <a:ext cx="776411" cy="1273606"/>
            <a:chOff x="0" y="0"/>
            <a:chExt cx="1451520" cy="2381040"/>
          </a:xfrm>
        </p:grpSpPr>
        <p:sp>
          <p:nvSpPr>
            <p:cNvPr id="28"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spTree>
    <p:extLst>
      <p:ext uri="{BB962C8B-B14F-4D97-AF65-F5344CB8AC3E}">
        <p14:creationId xmlns:p14="http://schemas.microsoft.com/office/powerpoint/2010/main" val="333245679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3046" y="0"/>
            <a:ext cx="10691446"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4" name="TextBox 4"/>
          <p:cNvSpPr txBox="1"/>
          <p:nvPr/>
        </p:nvSpPr>
        <p:spPr>
          <a:xfrm>
            <a:off x="1617785" y="2835858"/>
            <a:ext cx="8721968" cy="677108"/>
          </a:xfrm>
          <a:prstGeom prst="rect">
            <a:avLst/>
          </a:prstGeom>
        </p:spPr>
        <p:txBody>
          <a:bodyPr wrap="square" lIns="0" tIns="0" rIns="0" bIns="0" rtlCol="0" anchor="t">
            <a:spAutoFit/>
          </a:bodyPr>
          <a:lstStyle/>
          <a:p>
            <a:pPr algn="ctr"/>
            <a:r>
              <a:rPr lang="en-GB" sz="4400" b="1" spc="199" dirty="0" smtClean="0">
                <a:solidFill>
                  <a:schemeClr val="bg1"/>
                </a:solidFill>
                <a:latin typeface="Open Sauce"/>
                <a:ea typeface="Open Sauce"/>
                <a:cs typeface="Open Sauce"/>
                <a:sym typeface="Open Sauce"/>
              </a:rPr>
              <a:t>Monitoring</a:t>
            </a:r>
            <a:endParaRPr lang="en-US" sz="4400" b="1" spc="199" dirty="0">
              <a:solidFill>
                <a:schemeClr val="bg1"/>
              </a:solidFill>
              <a:latin typeface="Open Sauce"/>
              <a:ea typeface="Open Sauce"/>
              <a:cs typeface="Open Sauce"/>
              <a:sym typeface="Open Sauce"/>
            </a:endParaRPr>
          </a:p>
        </p:txBody>
      </p:sp>
      <p:sp>
        <p:nvSpPr>
          <p:cNvPr id="5" name="Freeform 5"/>
          <p:cNvSpPr/>
          <p:nvPr/>
        </p:nvSpPr>
        <p:spPr>
          <a:xfrm flipH="1" flipV="1">
            <a:off x="-2534169" y="0"/>
            <a:ext cx="5068337" cy="4496997"/>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6" name="Freeform 6"/>
          <p:cNvSpPr/>
          <p:nvPr/>
        </p:nvSpPr>
        <p:spPr>
          <a:xfrm flipH="1">
            <a:off x="9657832" y="2361004"/>
            <a:ext cx="5068337" cy="4496997"/>
          </a:xfrm>
          <a:custGeom>
            <a:avLst/>
            <a:gdLst/>
            <a:ahLst/>
            <a:cxnLst/>
            <a:rect l="l" t="t" r="r" b="b"/>
            <a:pathLst>
              <a:path w="7602505" h="6745495">
                <a:moveTo>
                  <a:pt x="7602506" y="0"/>
                </a:moveTo>
                <a:lnTo>
                  <a:pt x="0" y="0"/>
                </a:lnTo>
                <a:lnTo>
                  <a:pt x="0" y="6745495"/>
                </a:lnTo>
                <a:lnTo>
                  <a:pt x="7602506" y="6745495"/>
                </a:lnTo>
                <a:lnTo>
                  <a:pt x="7602506"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7" name="TextBox 4"/>
          <p:cNvSpPr txBox="1"/>
          <p:nvPr/>
        </p:nvSpPr>
        <p:spPr>
          <a:xfrm>
            <a:off x="1735016" y="4646874"/>
            <a:ext cx="8721968" cy="738664"/>
          </a:xfrm>
          <a:prstGeom prst="rect">
            <a:avLst/>
          </a:prstGeom>
        </p:spPr>
        <p:txBody>
          <a:bodyPr wrap="square" lIns="0" tIns="0" rIns="0" bIns="0" rtlCol="0" anchor="t">
            <a:spAutoFit/>
          </a:bodyPr>
          <a:lstStyle/>
          <a:p>
            <a:pPr algn="ctr"/>
            <a:r>
              <a:rPr lang="en-GB" sz="2400" b="1" spc="199" dirty="0" smtClean="0">
                <a:solidFill>
                  <a:schemeClr val="bg1"/>
                </a:solidFill>
                <a:latin typeface="Open Sauce"/>
                <a:ea typeface="Open Sauce"/>
                <a:cs typeface="Open Sauce"/>
                <a:sym typeface="Open Sauce"/>
              </a:rPr>
              <a:t>A systematic approach for enhancing data quality at the Ahanta West Municipal Assembly</a:t>
            </a:r>
            <a:endParaRPr lang="en-US" sz="2400" b="1" spc="199" dirty="0">
              <a:solidFill>
                <a:schemeClr val="bg1"/>
              </a:solidFill>
              <a:latin typeface="Open Sauce"/>
              <a:ea typeface="Open Sauce"/>
              <a:cs typeface="Open Sauce"/>
              <a:sym typeface="Open Sauce"/>
            </a:endParaRPr>
          </a:p>
        </p:txBody>
      </p:sp>
    </p:spTree>
    <p:extLst>
      <p:ext uri="{BB962C8B-B14F-4D97-AF65-F5344CB8AC3E}">
        <p14:creationId xmlns:p14="http://schemas.microsoft.com/office/powerpoint/2010/main" val="25406162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28330" y="5049281"/>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11258642" y="3990080"/>
            <a:ext cx="1390073" cy="139007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5" name="TextBox 5"/>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6" name="Freeform 6"/>
          <p:cNvSpPr/>
          <p:nvPr/>
        </p:nvSpPr>
        <p:spPr>
          <a:xfrm>
            <a:off x="-1040147" y="1152124"/>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7" name="Group 7"/>
          <p:cNvGrpSpPr/>
          <p:nvPr/>
        </p:nvGrpSpPr>
        <p:grpSpPr>
          <a:xfrm>
            <a:off x="-1508428" y="-2603044"/>
            <a:ext cx="5294619" cy="517453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9" name="TextBox 9"/>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grpSp>
        <p:nvGrpSpPr>
          <p:cNvPr id="10" name="Group 10"/>
          <p:cNvGrpSpPr/>
          <p:nvPr/>
        </p:nvGrpSpPr>
        <p:grpSpPr>
          <a:xfrm>
            <a:off x="3814281" y="1404770"/>
            <a:ext cx="776411" cy="1273606"/>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sp>
        <p:nvSpPr>
          <p:cNvPr id="38" name="TextBox 38"/>
          <p:cNvSpPr txBox="1"/>
          <p:nvPr/>
        </p:nvSpPr>
        <p:spPr>
          <a:xfrm>
            <a:off x="580518" y="451890"/>
            <a:ext cx="3949618" cy="553998"/>
          </a:xfrm>
          <a:prstGeom prst="rect">
            <a:avLst/>
          </a:prstGeom>
        </p:spPr>
        <p:txBody>
          <a:bodyPr wrap="square" lIns="0" tIns="0" rIns="0" bIns="0" rtlCol="0" anchor="t">
            <a:spAutoFit/>
          </a:bodyPr>
          <a:lstStyle/>
          <a:p>
            <a:pPr lvl="0">
              <a:spcBef>
                <a:spcPct val="0"/>
              </a:spcBef>
            </a:pPr>
            <a:r>
              <a:rPr lang="en-GB" sz="3600" b="1" spc="388" dirty="0" smtClean="0">
                <a:solidFill>
                  <a:srgbClr val="FFFFFF"/>
                </a:solidFill>
                <a:latin typeface="Times New Roman" panose="02020603050405020304" pitchFamily="18" charset="0"/>
                <a:ea typeface="Poppins"/>
                <a:cs typeface="Times New Roman" panose="02020603050405020304" pitchFamily="18" charset="0"/>
                <a:sym typeface="Poppins"/>
              </a:rPr>
              <a:t>Monitoring  </a:t>
            </a:r>
            <a:endParaRPr lang="en-US" sz="3600" b="1" spc="388" dirty="0">
              <a:solidFill>
                <a:srgbClr val="FFFFFF"/>
              </a:solidFill>
              <a:latin typeface="Times New Roman" panose="02020603050405020304" pitchFamily="18" charset="0"/>
              <a:ea typeface="Poppins"/>
              <a:cs typeface="Times New Roman" panose="02020603050405020304" pitchFamily="18" charset="0"/>
              <a:sym typeface="Poppins"/>
            </a:endParaRPr>
          </a:p>
        </p:txBody>
      </p:sp>
      <p:sp>
        <p:nvSpPr>
          <p:cNvPr id="40" name="TextBox 40"/>
          <p:cNvSpPr txBox="1"/>
          <p:nvPr/>
        </p:nvSpPr>
        <p:spPr>
          <a:xfrm>
            <a:off x="3211496" y="1809002"/>
            <a:ext cx="653021" cy="470065"/>
          </a:xfrm>
          <a:prstGeom prst="rect">
            <a:avLst/>
          </a:prstGeom>
        </p:spPr>
        <p:txBody>
          <a:bodyPr lIns="0" tIns="0" rIns="0" bIns="0" rtlCol="0" anchor="t">
            <a:spAutoFit/>
          </a:bodyPr>
          <a:lstStyle/>
          <a:p>
            <a:pPr algn="ctr">
              <a:lnSpc>
                <a:spcPts val="4032"/>
              </a:lnSpc>
              <a:spcBef>
                <a:spcPct val="0"/>
              </a:spcBef>
            </a:pPr>
            <a:r>
              <a:rPr lang="en-US" sz="2921" spc="286" dirty="0" smtClean="0">
                <a:solidFill>
                  <a:srgbClr val="231F20"/>
                </a:solidFill>
                <a:latin typeface="Poppins"/>
                <a:ea typeface="Poppins"/>
                <a:cs typeface="Poppins"/>
                <a:sym typeface="Poppins"/>
              </a:rPr>
              <a:t>03</a:t>
            </a:r>
            <a:endParaRPr lang="en-US" sz="2921" spc="286" dirty="0">
              <a:solidFill>
                <a:srgbClr val="231F20"/>
              </a:solidFill>
              <a:latin typeface="Poppins"/>
              <a:ea typeface="Poppins"/>
              <a:cs typeface="Poppins"/>
              <a:sym typeface="Poppins"/>
            </a:endParaRPr>
          </a:p>
        </p:txBody>
      </p:sp>
      <p:sp>
        <p:nvSpPr>
          <p:cNvPr id="54" name="TextBox 39"/>
          <p:cNvSpPr txBox="1"/>
          <p:nvPr/>
        </p:nvSpPr>
        <p:spPr>
          <a:xfrm>
            <a:off x="3190789" y="2859090"/>
            <a:ext cx="7863358" cy="3016210"/>
          </a:xfrm>
          <a:prstGeom prst="rect">
            <a:avLst/>
          </a:prstGeom>
        </p:spPr>
        <p:txBody>
          <a:bodyPr wrap="square" lIns="0" tIns="0" rIns="0" bIns="0" rtlCol="0" anchor="t">
            <a:spAutoFit/>
          </a:bodyPr>
          <a:lstStyle/>
          <a:p>
            <a:pPr lvl="0">
              <a:spcBef>
                <a:spcPct val="0"/>
              </a:spcBef>
            </a:pPr>
            <a:r>
              <a:rPr lang="en-GB" sz="28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Monitoring is the ongoing process of observing and measuring data-related activities to ensure they meet the established quality standards. This involves real-time dashboards, monthly audits, and exception reporting to detect issues as they arise, ensuring immediate corrective actions can be taken.</a:t>
            </a:r>
            <a:endParaRPr lang="en-US" spc="95" dirty="0">
              <a:solidFill>
                <a:schemeClr val="tx1">
                  <a:lumMod val="95000"/>
                  <a:lumOff val="5000"/>
                </a:schemeClr>
              </a:solidFill>
              <a:latin typeface="Open Sauce"/>
              <a:ea typeface="Open Sauce"/>
              <a:cs typeface="Open Sauce"/>
              <a:sym typeface="Open Sauce"/>
            </a:endParaRPr>
          </a:p>
        </p:txBody>
      </p:sp>
      <p:grpSp>
        <p:nvGrpSpPr>
          <p:cNvPr id="29" name="Group 12"/>
          <p:cNvGrpSpPr/>
          <p:nvPr/>
        </p:nvGrpSpPr>
        <p:grpSpPr>
          <a:xfrm>
            <a:off x="3903468" y="1857467"/>
            <a:ext cx="217210" cy="403610"/>
            <a:chOff x="0" y="0"/>
            <a:chExt cx="406080" cy="754560"/>
          </a:xfrm>
        </p:grpSpPr>
        <p:sp>
          <p:nvSpPr>
            <p:cNvPr id="30"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id="31" name="Group 14"/>
          <p:cNvGrpSpPr/>
          <p:nvPr/>
        </p:nvGrpSpPr>
        <p:grpSpPr>
          <a:xfrm>
            <a:off x="3864517" y="1516529"/>
            <a:ext cx="5339198" cy="1050088"/>
            <a:chOff x="-185066" y="-23263"/>
            <a:chExt cx="7431150" cy="1963167"/>
          </a:xfrm>
        </p:grpSpPr>
        <p:sp>
          <p:nvSpPr>
            <p:cNvPr id="32"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sp>
        <p:nvSpPr>
          <p:cNvPr id="33" name="TextBox 39"/>
          <p:cNvSpPr txBox="1"/>
          <p:nvPr/>
        </p:nvSpPr>
        <p:spPr>
          <a:xfrm>
            <a:off x="5234592" y="1725069"/>
            <a:ext cx="4493738" cy="553998"/>
          </a:xfrm>
          <a:prstGeom prst="rect">
            <a:avLst/>
          </a:prstGeom>
        </p:spPr>
        <p:txBody>
          <a:bodyPr wrap="square" lIns="0" tIns="0" rIns="0" bIns="0" rtlCol="0" anchor="t">
            <a:spAutoFit/>
          </a:bodyPr>
          <a:lstStyle/>
          <a:p>
            <a:pPr lvl="0">
              <a:spcBef>
                <a:spcPct val="0"/>
              </a:spcBef>
            </a:pPr>
            <a:r>
              <a:rPr lang="en-GB" sz="3600" b="1" spc="95" dirty="0" smtClean="0">
                <a:solidFill>
                  <a:srgbClr val="FFFFFF"/>
                </a:solidFill>
                <a:latin typeface="Open Sauce"/>
                <a:ea typeface="Open Sauce"/>
                <a:cs typeface="Open Sauce"/>
                <a:sym typeface="Open Sauce"/>
              </a:rPr>
              <a:t>Monitoring</a:t>
            </a:r>
            <a:endParaRPr lang="en-US" sz="3600" b="1" spc="95" dirty="0">
              <a:solidFill>
                <a:srgbClr val="FFFFFF"/>
              </a:solidFill>
              <a:latin typeface="Open Sauce"/>
              <a:ea typeface="Open Sauce"/>
              <a:cs typeface="Open Sauce"/>
              <a:sym typeface="Open Sauce"/>
            </a:endParaRPr>
          </a:p>
        </p:txBody>
      </p:sp>
    </p:spTree>
    <p:extLst>
      <p:ext uri="{BB962C8B-B14F-4D97-AF65-F5344CB8AC3E}">
        <p14:creationId xmlns:p14="http://schemas.microsoft.com/office/powerpoint/2010/main" val="75043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5400000">
            <a:off x="857706" y="2838370"/>
            <a:ext cx="3237801" cy="2057053"/>
          </a:xfrm>
          <a:custGeom>
            <a:avLst/>
            <a:gdLst/>
            <a:ahLst/>
            <a:cxnLst/>
            <a:rect l="l" t="t" r="r" b="b"/>
            <a:pathLst>
              <a:path w="4856701" h="3085579">
                <a:moveTo>
                  <a:pt x="0" y="0"/>
                </a:moveTo>
                <a:lnTo>
                  <a:pt x="4856701" y="0"/>
                </a:lnTo>
                <a:lnTo>
                  <a:pt x="4856701" y="3085579"/>
                </a:lnTo>
                <a:lnTo>
                  <a:pt x="0" y="3085579"/>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7" name="Freeform 7"/>
          <p:cNvSpPr/>
          <p:nvPr/>
        </p:nvSpPr>
        <p:spPr>
          <a:xfrm rot="-5400000">
            <a:off x="3271188" y="2838370"/>
            <a:ext cx="3237801" cy="2057053"/>
          </a:xfrm>
          <a:custGeom>
            <a:avLst/>
            <a:gdLst/>
            <a:ahLst/>
            <a:cxnLst/>
            <a:rect l="l" t="t" r="r" b="b"/>
            <a:pathLst>
              <a:path w="4856701" h="3085579">
                <a:moveTo>
                  <a:pt x="0" y="0"/>
                </a:moveTo>
                <a:lnTo>
                  <a:pt x="4856701" y="0"/>
                </a:lnTo>
                <a:lnTo>
                  <a:pt x="4856701" y="3085579"/>
                </a:lnTo>
                <a:lnTo>
                  <a:pt x="0" y="3085579"/>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8" name="Freeform 8"/>
          <p:cNvSpPr/>
          <p:nvPr/>
        </p:nvSpPr>
        <p:spPr>
          <a:xfrm rot="-5400000">
            <a:off x="5683841" y="2838370"/>
            <a:ext cx="3237801" cy="2057053"/>
          </a:xfrm>
          <a:custGeom>
            <a:avLst/>
            <a:gdLst/>
            <a:ahLst/>
            <a:cxnLst/>
            <a:rect l="l" t="t" r="r" b="b"/>
            <a:pathLst>
              <a:path w="4856701" h="3085579">
                <a:moveTo>
                  <a:pt x="0" y="0"/>
                </a:moveTo>
                <a:lnTo>
                  <a:pt x="4856701" y="0"/>
                </a:lnTo>
                <a:lnTo>
                  <a:pt x="4856701" y="3085579"/>
                </a:lnTo>
                <a:lnTo>
                  <a:pt x="0" y="3085579"/>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5" name="Freeform 15"/>
          <p:cNvSpPr/>
          <p:nvPr/>
        </p:nvSpPr>
        <p:spPr>
          <a:xfrm rot="-5400000">
            <a:off x="8096494" y="2838370"/>
            <a:ext cx="3237801" cy="2057053"/>
          </a:xfrm>
          <a:custGeom>
            <a:avLst/>
            <a:gdLst/>
            <a:ahLst/>
            <a:cxnLst/>
            <a:rect l="l" t="t" r="r" b="b"/>
            <a:pathLst>
              <a:path w="4856701" h="3085579">
                <a:moveTo>
                  <a:pt x="0" y="0"/>
                </a:moveTo>
                <a:lnTo>
                  <a:pt x="4856701" y="0"/>
                </a:lnTo>
                <a:lnTo>
                  <a:pt x="4856701" y="3085579"/>
                </a:lnTo>
                <a:lnTo>
                  <a:pt x="0" y="3085579"/>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19" name="Group 19"/>
          <p:cNvGrpSpPr/>
          <p:nvPr/>
        </p:nvGrpSpPr>
        <p:grpSpPr>
          <a:xfrm>
            <a:off x="0" y="0"/>
            <a:ext cx="12192000" cy="2057400"/>
            <a:chOff x="0" y="0"/>
            <a:chExt cx="4816593" cy="812800"/>
          </a:xfrm>
        </p:grpSpPr>
        <p:sp>
          <p:nvSpPr>
            <p:cNvPr id="20" name="Freeform 20"/>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C5739"/>
            </a:solidFill>
          </p:spPr>
        </p:sp>
        <p:sp>
          <p:nvSpPr>
            <p:cNvPr id="21" name="TextBox 21"/>
            <p:cNvSpPr txBox="1"/>
            <p:nvPr/>
          </p:nvSpPr>
          <p:spPr>
            <a:xfrm>
              <a:off x="0" y="-19050"/>
              <a:ext cx="4816593" cy="831850"/>
            </a:xfrm>
            <a:prstGeom prst="rect">
              <a:avLst/>
            </a:prstGeom>
          </p:spPr>
          <p:txBody>
            <a:bodyPr lIns="33867" tIns="33867" rIns="33867" bIns="33867" rtlCol="0" anchor="ctr"/>
            <a:lstStyle/>
            <a:p>
              <a:pPr algn="ctr">
                <a:lnSpc>
                  <a:spcPts val="1906"/>
                </a:lnSpc>
              </a:pPr>
              <a:endParaRPr sz="1200"/>
            </a:p>
          </p:txBody>
        </p:sp>
      </p:grpSp>
      <p:sp>
        <p:nvSpPr>
          <p:cNvPr id="22" name="TextBox 22"/>
          <p:cNvSpPr txBox="1"/>
          <p:nvPr/>
        </p:nvSpPr>
        <p:spPr>
          <a:xfrm>
            <a:off x="1563800" y="3429001"/>
            <a:ext cx="1820789" cy="564257"/>
          </a:xfrm>
          <a:prstGeom prst="rect">
            <a:avLst/>
          </a:prstGeom>
        </p:spPr>
        <p:txBody>
          <a:bodyPr lIns="0" tIns="0" rIns="0" bIns="0" rtlCol="0" anchor="t">
            <a:spAutoFit/>
          </a:bodyPr>
          <a:lstStyle/>
          <a:p>
            <a:pPr algn="ctr">
              <a:lnSpc>
                <a:spcPts val="2191"/>
              </a:lnSpc>
            </a:pPr>
            <a:r>
              <a:rPr lang="en-US" sz="1825" b="1" spc="91" dirty="0">
                <a:solidFill>
                  <a:srgbClr val="FFFBFB"/>
                </a:solidFill>
                <a:latin typeface="Open Sauce"/>
                <a:ea typeface="Open Sauce"/>
                <a:cs typeface="Open Sauce"/>
                <a:sym typeface="Open Sauce"/>
              </a:rPr>
              <a:t>Samuel Kwesi Jnr Dawson</a:t>
            </a:r>
          </a:p>
        </p:txBody>
      </p:sp>
      <p:sp>
        <p:nvSpPr>
          <p:cNvPr id="23" name="TextBox 23"/>
          <p:cNvSpPr txBox="1"/>
          <p:nvPr/>
        </p:nvSpPr>
        <p:spPr>
          <a:xfrm>
            <a:off x="1709241" y="4947878"/>
            <a:ext cx="1534731" cy="205184"/>
          </a:xfrm>
          <a:prstGeom prst="rect">
            <a:avLst/>
          </a:prstGeom>
        </p:spPr>
        <p:txBody>
          <a:bodyPr lIns="0" tIns="0" rIns="0" bIns="0" rtlCol="0" anchor="t">
            <a:spAutoFit/>
          </a:bodyPr>
          <a:lstStyle/>
          <a:p>
            <a:pPr algn="ctr">
              <a:lnSpc>
                <a:spcPts val="1643"/>
              </a:lnSpc>
            </a:pPr>
            <a:r>
              <a:rPr lang="en-US" sz="1369" spc="68" dirty="0">
                <a:solidFill>
                  <a:srgbClr val="FFFBFB"/>
                </a:solidFill>
                <a:latin typeface="Open Sauce"/>
                <a:ea typeface="Open Sauce"/>
                <a:cs typeface="Open Sauce"/>
                <a:sym typeface="Open Sauce"/>
              </a:rPr>
              <a:t>Leader</a:t>
            </a:r>
          </a:p>
        </p:txBody>
      </p:sp>
      <p:sp>
        <p:nvSpPr>
          <p:cNvPr id="24" name="TextBox 24"/>
          <p:cNvSpPr txBox="1"/>
          <p:nvPr/>
        </p:nvSpPr>
        <p:spPr>
          <a:xfrm>
            <a:off x="3987254" y="3444308"/>
            <a:ext cx="1677761" cy="564257"/>
          </a:xfrm>
          <a:prstGeom prst="rect">
            <a:avLst/>
          </a:prstGeom>
        </p:spPr>
        <p:txBody>
          <a:bodyPr lIns="0" tIns="0" rIns="0" bIns="0" rtlCol="0" anchor="t">
            <a:spAutoFit/>
          </a:bodyPr>
          <a:lstStyle/>
          <a:p>
            <a:pPr algn="ctr">
              <a:lnSpc>
                <a:spcPts val="2191"/>
              </a:lnSpc>
            </a:pPr>
            <a:r>
              <a:rPr lang="en-US" sz="1825" b="1" spc="91" dirty="0">
                <a:solidFill>
                  <a:srgbClr val="FFFBFB"/>
                </a:solidFill>
                <a:latin typeface="Open Sauce"/>
                <a:ea typeface="Open Sauce"/>
                <a:cs typeface="Open Sauce"/>
                <a:sym typeface="Open Sauce"/>
              </a:rPr>
              <a:t>Diana Asare Boateng </a:t>
            </a:r>
          </a:p>
        </p:txBody>
      </p:sp>
      <p:sp>
        <p:nvSpPr>
          <p:cNvPr id="25" name="TextBox 25"/>
          <p:cNvSpPr txBox="1"/>
          <p:nvPr/>
        </p:nvSpPr>
        <p:spPr>
          <a:xfrm>
            <a:off x="4122723" y="4947878"/>
            <a:ext cx="1534731" cy="205184"/>
          </a:xfrm>
          <a:prstGeom prst="rect">
            <a:avLst/>
          </a:prstGeom>
        </p:spPr>
        <p:txBody>
          <a:bodyPr lIns="0" tIns="0" rIns="0" bIns="0" rtlCol="0" anchor="t">
            <a:spAutoFit/>
          </a:bodyPr>
          <a:lstStyle/>
          <a:p>
            <a:pPr algn="ctr">
              <a:lnSpc>
                <a:spcPts val="1643"/>
              </a:lnSpc>
            </a:pPr>
            <a:r>
              <a:rPr lang="en-US" sz="1369" spc="68" dirty="0">
                <a:solidFill>
                  <a:srgbClr val="FFFBFB"/>
                </a:solidFill>
                <a:latin typeface="Open Sauce"/>
                <a:ea typeface="Open Sauce"/>
                <a:cs typeface="Open Sauce"/>
                <a:sym typeface="Open Sauce"/>
              </a:rPr>
              <a:t>Member </a:t>
            </a:r>
          </a:p>
        </p:txBody>
      </p:sp>
      <p:sp>
        <p:nvSpPr>
          <p:cNvPr id="26" name="TextBox 26"/>
          <p:cNvSpPr txBox="1"/>
          <p:nvPr/>
        </p:nvSpPr>
        <p:spPr>
          <a:xfrm>
            <a:off x="6392346" y="3444308"/>
            <a:ext cx="1820789" cy="564257"/>
          </a:xfrm>
          <a:prstGeom prst="rect">
            <a:avLst/>
          </a:prstGeom>
        </p:spPr>
        <p:txBody>
          <a:bodyPr lIns="0" tIns="0" rIns="0" bIns="0" rtlCol="0" anchor="t">
            <a:spAutoFit/>
          </a:bodyPr>
          <a:lstStyle/>
          <a:p>
            <a:pPr algn="ctr">
              <a:lnSpc>
                <a:spcPts val="2191"/>
              </a:lnSpc>
            </a:pPr>
            <a:r>
              <a:rPr lang="en-US" sz="1825" b="1" spc="91" dirty="0" err="1">
                <a:solidFill>
                  <a:srgbClr val="FFFBFB"/>
                </a:solidFill>
                <a:latin typeface="Open Sauce"/>
                <a:ea typeface="Open Sauce"/>
                <a:cs typeface="Open Sauce"/>
                <a:sym typeface="Open Sauce"/>
              </a:rPr>
              <a:t>Asmah</a:t>
            </a:r>
            <a:r>
              <a:rPr lang="en-US" sz="1825" b="1" spc="91" dirty="0">
                <a:solidFill>
                  <a:srgbClr val="FFFBFB"/>
                </a:solidFill>
                <a:latin typeface="Open Sauce"/>
                <a:ea typeface="Open Sauce"/>
                <a:cs typeface="Open Sauce"/>
                <a:sym typeface="Open Sauce"/>
              </a:rPr>
              <a:t> Opong </a:t>
            </a:r>
            <a:r>
              <a:rPr lang="en-US" sz="1825" b="1" spc="91" dirty="0" err="1">
                <a:solidFill>
                  <a:srgbClr val="FFFBFB"/>
                </a:solidFill>
                <a:latin typeface="Open Sauce"/>
                <a:ea typeface="Open Sauce"/>
                <a:cs typeface="Open Sauce"/>
                <a:sym typeface="Open Sauce"/>
              </a:rPr>
              <a:t>Achampong</a:t>
            </a:r>
            <a:r>
              <a:rPr lang="en-US" sz="1825" b="1" spc="91" dirty="0">
                <a:solidFill>
                  <a:srgbClr val="FFFBFB"/>
                </a:solidFill>
                <a:latin typeface="Open Sauce"/>
                <a:ea typeface="Open Sauce"/>
                <a:cs typeface="Open Sauce"/>
                <a:sym typeface="Open Sauce"/>
              </a:rPr>
              <a:t> </a:t>
            </a:r>
          </a:p>
        </p:txBody>
      </p:sp>
      <p:sp>
        <p:nvSpPr>
          <p:cNvPr id="27" name="TextBox 27"/>
          <p:cNvSpPr txBox="1"/>
          <p:nvPr/>
        </p:nvSpPr>
        <p:spPr>
          <a:xfrm>
            <a:off x="6535376" y="4947878"/>
            <a:ext cx="1534731" cy="205184"/>
          </a:xfrm>
          <a:prstGeom prst="rect">
            <a:avLst/>
          </a:prstGeom>
        </p:spPr>
        <p:txBody>
          <a:bodyPr lIns="0" tIns="0" rIns="0" bIns="0" rtlCol="0" anchor="t">
            <a:spAutoFit/>
          </a:bodyPr>
          <a:lstStyle/>
          <a:p>
            <a:pPr algn="ctr">
              <a:lnSpc>
                <a:spcPts val="1643"/>
              </a:lnSpc>
            </a:pPr>
            <a:r>
              <a:rPr lang="en-US" sz="1369" spc="68" dirty="0">
                <a:solidFill>
                  <a:srgbClr val="FFFBFB"/>
                </a:solidFill>
                <a:latin typeface="Open Sauce"/>
                <a:ea typeface="Open Sauce"/>
                <a:cs typeface="Open Sauce"/>
                <a:sym typeface="Open Sauce"/>
              </a:rPr>
              <a:t>Member</a:t>
            </a:r>
          </a:p>
        </p:txBody>
      </p:sp>
      <p:sp>
        <p:nvSpPr>
          <p:cNvPr id="28" name="TextBox 28"/>
          <p:cNvSpPr txBox="1"/>
          <p:nvPr/>
        </p:nvSpPr>
        <p:spPr>
          <a:xfrm>
            <a:off x="8791574" y="3465230"/>
            <a:ext cx="1820789" cy="264944"/>
          </a:xfrm>
          <a:prstGeom prst="rect">
            <a:avLst/>
          </a:prstGeom>
        </p:spPr>
        <p:txBody>
          <a:bodyPr lIns="0" tIns="0" rIns="0" bIns="0" rtlCol="0" anchor="t">
            <a:spAutoFit/>
          </a:bodyPr>
          <a:lstStyle/>
          <a:p>
            <a:pPr algn="ctr">
              <a:lnSpc>
                <a:spcPts val="2191"/>
              </a:lnSpc>
            </a:pPr>
            <a:r>
              <a:rPr lang="en-US" sz="1825" b="1" spc="91" dirty="0">
                <a:solidFill>
                  <a:srgbClr val="FFFBFB"/>
                </a:solidFill>
                <a:latin typeface="Open Sauce"/>
                <a:ea typeface="Open Sauce"/>
                <a:cs typeface="Open Sauce"/>
                <a:sym typeface="Open Sauce"/>
              </a:rPr>
              <a:t>Doris Arthur</a:t>
            </a:r>
          </a:p>
        </p:txBody>
      </p:sp>
      <p:sp>
        <p:nvSpPr>
          <p:cNvPr id="29" name="TextBox 29"/>
          <p:cNvSpPr txBox="1"/>
          <p:nvPr/>
        </p:nvSpPr>
        <p:spPr>
          <a:xfrm>
            <a:off x="8948029" y="4947878"/>
            <a:ext cx="1534731" cy="205184"/>
          </a:xfrm>
          <a:prstGeom prst="rect">
            <a:avLst/>
          </a:prstGeom>
        </p:spPr>
        <p:txBody>
          <a:bodyPr lIns="0" tIns="0" rIns="0" bIns="0" rtlCol="0" anchor="t">
            <a:spAutoFit/>
          </a:bodyPr>
          <a:lstStyle/>
          <a:p>
            <a:pPr algn="ctr">
              <a:lnSpc>
                <a:spcPts val="1643"/>
              </a:lnSpc>
            </a:pPr>
            <a:r>
              <a:rPr lang="en-US" sz="1369" spc="68" dirty="0">
                <a:solidFill>
                  <a:srgbClr val="FFFBFB"/>
                </a:solidFill>
                <a:latin typeface="Open Sauce"/>
                <a:ea typeface="Open Sauce"/>
                <a:cs typeface="Open Sauce"/>
                <a:sym typeface="Open Sauce"/>
              </a:rPr>
              <a:t>Member</a:t>
            </a:r>
          </a:p>
        </p:txBody>
      </p:sp>
      <p:sp>
        <p:nvSpPr>
          <p:cNvPr id="30" name="TextBox 30"/>
          <p:cNvSpPr txBox="1"/>
          <p:nvPr/>
        </p:nvSpPr>
        <p:spPr>
          <a:xfrm>
            <a:off x="3387001" y="1157549"/>
            <a:ext cx="5230400" cy="500137"/>
          </a:xfrm>
          <a:prstGeom prst="rect">
            <a:avLst/>
          </a:prstGeom>
        </p:spPr>
        <p:txBody>
          <a:bodyPr lIns="0" tIns="0" rIns="0" bIns="0" rtlCol="0" anchor="t">
            <a:spAutoFit/>
          </a:bodyPr>
          <a:lstStyle/>
          <a:p>
            <a:pPr algn="ctr">
              <a:lnSpc>
                <a:spcPts val="3908"/>
              </a:lnSpc>
              <a:spcBef>
                <a:spcPct val="0"/>
              </a:spcBef>
            </a:pPr>
            <a:r>
              <a:rPr lang="en-US" sz="3948" spc="138" dirty="0">
                <a:solidFill>
                  <a:srgbClr val="FFFFFF"/>
                </a:solidFill>
                <a:latin typeface="Poppins"/>
                <a:ea typeface="Poppins"/>
                <a:cs typeface="Poppins"/>
                <a:sym typeface="Poppins"/>
              </a:rPr>
              <a:t>Our Team (GP 6)</a:t>
            </a:r>
          </a:p>
        </p:txBody>
      </p:sp>
      <p:sp>
        <p:nvSpPr>
          <p:cNvPr id="31" name="Freeform 31"/>
          <p:cNvSpPr/>
          <p:nvPr/>
        </p:nvSpPr>
        <p:spPr>
          <a:xfrm>
            <a:off x="-1057378" y="-1205784"/>
            <a:ext cx="2114758" cy="2743200"/>
          </a:xfrm>
          <a:custGeom>
            <a:avLst/>
            <a:gdLst/>
            <a:ahLst/>
            <a:cxnLst/>
            <a:rect l="l" t="t" r="r" b="b"/>
            <a:pathLst>
              <a:path w="3172137" h="4114800">
                <a:moveTo>
                  <a:pt x="0" y="0"/>
                </a:moveTo>
                <a:lnTo>
                  <a:pt x="3172136" y="0"/>
                </a:lnTo>
                <a:lnTo>
                  <a:pt x="3172136" y="4114800"/>
                </a:lnTo>
                <a:lnTo>
                  <a:pt x="0" y="4114800"/>
                </a:lnTo>
                <a:lnTo>
                  <a:pt x="0" y="0"/>
                </a:lnTo>
                <a:close/>
              </a:path>
            </a:pathLst>
          </a:custGeom>
          <a:blipFill>
            <a:blip r:embed="rId5">
              <a:extLst>
                <a:ext uri="{96DAC541-7B7A-43D3-8B79-37D633B846F1}">
                  <asvg:svgBlip xmlns="" xmlns:asvg="http://schemas.microsoft.com/office/drawing/2016/SVG/main" r:embed="rId10"/>
                </a:ext>
              </a:extLst>
            </a:blip>
            <a:stretch>
              <a:fillRect/>
            </a:stretch>
          </a:blipFill>
        </p:spPr>
      </p:sp>
      <p:sp>
        <p:nvSpPr>
          <p:cNvPr id="32" name="Freeform 32"/>
          <p:cNvSpPr/>
          <p:nvPr/>
        </p:nvSpPr>
        <p:spPr>
          <a:xfrm>
            <a:off x="-583056" y="6172200"/>
            <a:ext cx="2537714" cy="1388821"/>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11">
              <a:extLst>
                <a:ext uri="{96DAC541-7B7A-43D3-8B79-37D633B846F1}">
                  <asvg:svgBlip xmlns="" xmlns:asvg="http://schemas.microsoft.com/office/drawing/2016/SVG/main" r:embed="rId12"/>
                </a:ext>
              </a:extLst>
            </a:blip>
            <a:stretch>
              <a:fillRect/>
            </a:stretch>
          </a:blipFill>
        </p:spPr>
      </p:sp>
      <p:sp>
        <p:nvSpPr>
          <p:cNvPr id="33" name="Freeform 33"/>
          <p:cNvSpPr/>
          <p:nvPr/>
        </p:nvSpPr>
        <p:spPr>
          <a:xfrm>
            <a:off x="10923144" y="-275723"/>
            <a:ext cx="2537714" cy="1388821"/>
          </a:xfrm>
          <a:custGeom>
            <a:avLst/>
            <a:gdLst/>
            <a:ahLst/>
            <a:cxnLst/>
            <a:rect l="l" t="t" r="r" b="b"/>
            <a:pathLst>
              <a:path w="3806571" h="2083232">
                <a:moveTo>
                  <a:pt x="0" y="0"/>
                </a:moveTo>
                <a:lnTo>
                  <a:pt x="3806570" y="0"/>
                </a:lnTo>
                <a:lnTo>
                  <a:pt x="3806570" y="2083233"/>
                </a:lnTo>
                <a:lnTo>
                  <a:pt x="0" y="2083233"/>
                </a:lnTo>
                <a:lnTo>
                  <a:pt x="0" y="0"/>
                </a:lnTo>
                <a:close/>
              </a:path>
            </a:pathLst>
          </a:custGeom>
          <a:blipFill>
            <a:blip r:embed="rId13">
              <a:extLst>
                <a:ext uri="{96DAC541-7B7A-43D3-8B79-37D633B846F1}">
                  <asvg:svgBlip xmlns="" xmlns:asvg="http://schemas.microsoft.com/office/drawing/2016/SVG/main" r:embed="rId14"/>
                </a:ext>
              </a:extLst>
            </a:blip>
            <a:stretch>
              <a:fillRect/>
            </a:stretch>
          </a:blipFill>
        </p:spPr>
      </p:sp>
    </p:spTree>
    <p:extLst>
      <p:ext uri="{BB962C8B-B14F-4D97-AF65-F5344CB8AC3E}">
        <p14:creationId xmlns:p14="http://schemas.microsoft.com/office/powerpoint/2010/main" val="3069367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3046" y="0"/>
            <a:ext cx="10691446"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4" name="TextBox 4"/>
          <p:cNvSpPr txBox="1"/>
          <p:nvPr/>
        </p:nvSpPr>
        <p:spPr>
          <a:xfrm>
            <a:off x="1617785" y="2835858"/>
            <a:ext cx="8721968" cy="677108"/>
          </a:xfrm>
          <a:prstGeom prst="rect">
            <a:avLst/>
          </a:prstGeom>
        </p:spPr>
        <p:txBody>
          <a:bodyPr wrap="square" lIns="0" tIns="0" rIns="0" bIns="0" rtlCol="0" anchor="t">
            <a:spAutoFit/>
          </a:bodyPr>
          <a:lstStyle/>
          <a:p>
            <a:pPr algn="ctr"/>
            <a:r>
              <a:rPr lang="en-GB" sz="4400" b="1" spc="199" dirty="0" smtClean="0">
                <a:solidFill>
                  <a:schemeClr val="bg1"/>
                </a:solidFill>
                <a:latin typeface="Open Sauce"/>
                <a:ea typeface="Open Sauce"/>
                <a:cs typeface="Open Sauce"/>
                <a:sym typeface="Open Sauce"/>
              </a:rPr>
              <a:t>Evaluation</a:t>
            </a:r>
            <a:endParaRPr lang="en-US" sz="4400" b="1" spc="199" dirty="0">
              <a:solidFill>
                <a:schemeClr val="bg1"/>
              </a:solidFill>
              <a:latin typeface="Open Sauce"/>
              <a:ea typeface="Open Sauce"/>
              <a:cs typeface="Open Sauce"/>
              <a:sym typeface="Open Sauce"/>
            </a:endParaRPr>
          </a:p>
        </p:txBody>
      </p:sp>
      <p:sp>
        <p:nvSpPr>
          <p:cNvPr id="5" name="Freeform 5"/>
          <p:cNvSpPr/>
          <p:nvPr/>
        </p:nvSpPr>
        <p:spPr>
          <a:xfrm flipH="1" flipV="1">
            <a:off x="-2534169" y="0"/>
            <a:ext cx="5068337" cy="4496997"/>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6" name="Freeform 6"/>
          <p:cNvSpPr/>
          <p:nvPr/>
        </p:nvSpPr>
        <p:spPr>
          <a:xfrm flipH="1">
            <a:off x="9657832" y="2361004"/>
            <a:ext cx="5068337" cy="4496997"/>
          </a:xfrm>
          <a:custGeom>
            <a:avLst/>
            <a:gdLst/>
            <a:ahLst/>
            <a:cxnLst/>
            <a:rect l="l" t="t" r="r" b="b"/>
            <a:pathLst>
              <a:path w="7602505" h="6745495">
                <a:moveTo>
                  <a:pt x="7602506" y="0"/>
                </a:moveTo>
                <a:lnTo>
                  <a:pt x="0" y="0"/>
                </a:lnTo>
                <a:lnTo>
                  <a:pt x="0" y="6745495"/>
                </a:lnTo>
                <a:lnTo>
                  <a:pt x="7602506" y="6745495"/>
                </a:lnTo>
                <a:lnTo>
                  <a:pt x="7602506"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7" name="TextBox 4"/>
          <p:cNvSpPr txBox="1"/>
          <p:nvPr/>
        </p:nvSpPr>
        <p:spPr>
          <a:xfrm>
            <a:off x="1735016" y="4646874"/>
            <a:ext cx="8721968" cy="738664"/>
          </a:xfrm>
          <a:prstGeom prst="rect">
            <a:avLst/>
          </a:prstGeom>
        </p:spPr>
        <p:txBody>
          <a:bodyPr wrap="square" lIns="0" tIns="0" rIns="0" bIns="0" rtlCol="0" anchor="t">
            <a:spAutoFit/>
          </a:bodyPr>
          <a:lstStyle/>
          <a:p>
            <a:pPr algn="ctr"/>
            <a:r>
              <a:rPr lang="en-GB" sz="2400" b="1" spc="199" dirty="0" smtClean="0">
                <a:solidFill>
                  <a:schemeClr val="bg1"/>
                </a:solidFill>
                <a:latin typeface="Open Sauce"/>
                <a:ea typeface="Open Sauce"/>
                <a:cs typeface="Open Sauce"/>
                <a:sym typeface="Open Sauce"/>
              </a:rPr>
              <a:t>A systematic approach for enhancing data quality at the Ahanta West Municipal Assembly</a:t>
            </a:r>
            <a:endParaRPr lang="en-US" sz="2400" b="1" spc="199" dirty="0">
              <a:solidFill>
                <a:schemeClr val="bg1"/>
              </a:solidFill>
              <a:latin typeface="Open Sauce"/>
              <a:ea typeface="Open Sauce"/>
              <a:cs typeface="Open Sauce"/>
              <a:sym typeface="Open Sauce"/>
            </a:endParaRPr>
          </a:p>
        </p:txBody>
      </p:sp>
    </p:spTree>
    <p:extLst>
      <p:ext uri="{BB962C8B-B14F-4D97-AF65-F5344CB8AC3E}">
        <p14:creationId xmlns:p14="http://schemas.microsoft.com/office/powerpoint/2010/main" val="23746658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28330" y="5049281"/>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11258642" y="3990080"/>
            <a:ext cx="1390073" cy="139007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5" name="TextBox 5"/>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6" name="Freeform 6"/>
          <p:cNvSpPr/>
          <p:nvPr/>
        </p:nvSpPr>
        <p:spPr>
          <a:xfrm>
            <a:off x="-1040147" y="1152124"/>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7" name="Group 7"/>
          <p:cNvGrpSpPr/>
          <p:nvPr/>
        </p:nvGrpSpPr>
        <p:grpSpPr>
          <a:xfrm>
            <a:off x="-1508428" y="-2603044"/>
            <a:ext cx="5294619" cy="517453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9" name="TextBox 9"/>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grpSp>
        <p:nvGrpSpPr>
          <p:cNvPr id="10" name="Group 10"/>
          <p:cNvGrpSpPr/>
          <p:nvPr/>
        </p:nvGrpSpPr>
        <p:grpSpPr>
          <a:xfrm>
            <a:off x="3814281" y="1404770"/>
            <a:ext cx="776411" cy="1273606"/>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sp>
        <p:nvSpPr>
          <p:cNvPr id="38" name="TextBox 38"/>
          <p:cNvSpPr txBox="1"/>
          <p:nvPr/>
        </p:nvSpPr>
        <p:spPr>
          <a:xfrm>
            <a:off x="580518" y="451890"/>
            <a:ext cx="3949618" cy="553998"/>
          </a:xfrm>
          <a:prstGeom prst="rect">
            <a:avLst/>
          </a:prstGeom>
        </p:spPr>
        <p:txBody>
          <a:bodyPr wrap="square" lIns="0" tIns="0" rIns="0" bIns="0" rtlCol="0" anchor="t">
            <a:spAutoFit/>
          </a:bodyPr>
          <a:lstStyle/>
          <a:p>
            <a:pPr lvl="0">
              <a:spcBef>
                <a:spcPct val="0"/>
              </a:spcBef>
            </a:pPr>
            <a:r>
              <a:rPr lang="en-GB" sz="3600" b="1" spc="388" dirty="0" smtClean="0">
                <a:solidFill>
                  <a:srgbClr val="FFFFFF"/>
                </a:solidFill>
                <a:latin typeface="Times New Roman" panose="02020603050405020304" pitchFamily="18" charset="0"/>
                <a:ea typeface="Poppins"/>
                <a:cs typeface="Times New Roman" panose="02020603050405020304" pitchFamily="18" charset="0"/>
                <a:sym typeface="Poppins"/>
              </a:rPr>
              <a:t>Monitoring  </a:t>
            </a:r>
            <a:endParaRPr lang="en-US" sz="3600" b="1" spc="388" dirty="0">
              <a:solidFill>
                <a:srgbClr val="FFFFFF"/>
              </a:solidFill>
              <a:latin typeface="Times New Roman" panose="02020603050405020304" pitchFamily="18" charset="0"/>
              <a:ea typeface="Poppins"/>
              <a:cs typeface="Times New Roman" panose="02020603050405020304" pitchFamily="18" charset="0"/>
              <a:sym typeface="Poppins"/>
            </a:endParaRPr>
          </a:p>
        </p:txBody>
      </p:sp>
      <p:sp>
        <p:nvSpPr>
          <p:cNvPr id="40" name="TextBox 40"/>
          <p:cNvSpPr txBox="1"/>
          <p:nvPr/>
        </p:nvSpPr>
        <p:spPr>
          <a:xfrm>
            <a:off x="3211496" y="1809002"/>
            <a:ext cx="653021" cy="470065"/>
          </a:xfrm>
          <a:prstGeom prst="rect">
            <a:avLst/>
          </a:prstGeom>
        </p:spPr>
        <p:txBody>
          <a:bodyPr lIns="0" tIns="0" rIns="0" bIns="0" rtlCol="0" anchor="t">
            <a:spAutoFit/>
          </a:bodyPr>
          <a:lstStyle/>
          <a:p>
            <a:pPr algn="ctr">
              <a:lnSpc>
                <a:spcPts val="4032"/>
              </a:lnSpc>
              <a:spcBef>
                <a:spcPct val="0"/>
              </a:spcBef>
            </a:pPr>
            <a:r>
              <a:rPr lang="en-US" sz="2921" spc="286" dirty="0" smtClean="0">
                <a:solidFill>
                  <a:srgbClr val="231F20"/>
                </a:solidFill>
                <a:latin typeface="Poppins"/>
                <a:ea typeface="Poppins"/>
                <a:cs typeface="Poppins"/>
                <a:sym typeface="Poppins"/>
              </a:rPr>
              <a:t>03</a:t>
            </a:r>
            <a:endParaRPr lang="en-US" sz="2921" spc="286" dirty="0">
              <a:solidFill>
                <a:srgbClr val="231F20"/>
              </a:solidFill>
              <a:latin typeface="Poppins"/>
              <a:ea typeface="Poppins"/>
              <a:cs typeface="Poppins"/>
              <a:sym typeface="Poppins"/>
            </a:endParaRPr>
          </a:p>
        </p:txBody>
      </p:sp>
      <p:sp>
        <p:nvSpPr>
          <p:cNvPr id="54" name="TextBox 39"/>
          <p:cNvSpPr txBox="1"/>
          <p:nvPr/>
        </p:nvSpPr>
        <p:spPr>
          <a:xfrm>
            <a:off x="3019392" y="2824281"/>
            <a:ext cx="7863358" cy="3016210"/>
          </a:xfrm>
          <a:prstGeom prst="rect">
            <a:avLst/>
          </a:prstGeom>
        </p:spPr>
        <p:txBody>
          <a:bodyPr wrap="square" lIns="0" tIns="0" rIns="0" bIns="0" rtlCol="0" anchor="t">
            <a:spAutoFit/>
          </a:bodyPr>
          <a:lstStyle/>
          <a:p>
            <a:pPr lvl="0">
              <a:spcBef>
                <a:spcPct val="0"/>
              </a:spcBef>
            </a:pPr>
            <a:r>
              <a:rPr lang="en-GB" sz="28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Evaluation is the structured assessment of data quality performance, conducted periodically to highlight strengths and weaknesses. This includes quarterly reviews, field verifications, and comparative analysis of trends over time to assess the effectiveness of data management practices and identify areas for improvement.</a:t>
            </a:r>
            <a:endParaRPr lang="en-US" spc="95" dirty="0">
              <a:solidFill>
                <a:schemeClr val="tx1">
                  <a:lumMod val="95000"/>
                  <a:lumOff val="5000"/>
                </a:schemeClr>
              </a:solidFill>
              <a:latin typeface="Open Sauce"/>
              <a:ea typeface="Open Sauce"/>
              <a:cs typeface="Open Sauce"/>
              <a:sym typeface="Open Sauce"/>
            </a:endParaRPr>
          </a:p>
        </p:txBody>
      </p:sp>
      <p:grpSp>
        <p:nvGrpSpPr>
          <p:cNvPr id="29" name="Group 12"/>
          <p:cNvGrpSpPr/>
          <p:nvPr/>
        </p:nvGrpSpPr>
        <p:grpSpPr>
          <a:xfrm>
            <a:off x="3903468" y="1857467"/>
            <a:ext cx="217210" cy="403610"/>
            <a:chOff x="0" y="0"/>
            <a:chExt cx="406080" cy="754560"/>
          </a:xfrm>
        </p:grpSpPr>
        <p:sp>
          <p:nvSpPr>
            <p:cNvPr id="30"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id="31" name="Group 14"/>
          <p:cNvGrpSpPr/>
          <p:nvPr/>
        </p:nvGrpSpPr>
        <p:grpSpPr>
          <a:xfrm>
            <a:off x="3864517" y="1516529"/>
            <a:ext cx="5339198" cy="1050088"/>
            <a:chOff x="-185066" y="-23263"/>
            <a:chExt cx="7431150" cy="1963167"/>
          </a:xfrm>
        </p:grpSpPr>
        <p:sp>
          <p:nvSpPr>
            <p:cNvPr id="32"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sp>
        <p:nvSpPr>
          <p:cNvPr id="33" name="TextBox 39"/>
          <p:cNvSpPr txBox="1"/>
          <p:nvPr/>
        </p:nvSpPr>
        <p:spPr>
          <a:xfrm>
            <a:off x="5234592" y="1725069"/>
            <a:ext cx="4493738" cy="553998"/>
          </a:xfrm>
          <a:prstGeom prst="rect">
            <a:avLst/>
          </a:prstGeom>
        </p:spPr>
        <p:txBody>
          <a:bodyPr wrap="square" lIns="0" tIns="0" rIns="0" bIns="0" rtlCol="0" anchor="t">
            <a:spAutoFit/>
          </a:bodyPr>
          <a:lstStyle/>
          <a:p>
            <a:pPr lvl="0">
              <a:spcBef>
                <a:spcPct val="0"/>
              </a:spcBef>
            </a:pPr>
            <a:r>
              <a:rPr lang="en-GB" sz="3600" b="1" spc="95" dirty="0" smtClean="0">
                <a:solidFill>
                  <a:srgbClr val="FFFFFF"/>
                </a:solidFill>
                <a:latin typeface="Open Sauce"/>
                <a:ea typeface="Open Sauce"/>
                <a:cs typeface="Open Sauce"/>
                <a:sym typeface="Open Sauce"/>
              </a:rPr>
              <a:t>Evaluation</a:t>
            </a:r>
            <a:endParaRPr lang="en-US" sz="3600" b="1" spc="95" dirty="0">
              <a:solidFill>
                <a:srgbClr val="FFFFFF"/>
              </a:solidFill>
              <a:latin typeface="Open Sauce"/>
              <a:ea typeface="Open Sauce"/>
              <a:cs typeface="Open Sauce"/>
              <a:sym typeface="Open Sauce"/>
            </a:endParaRPr>
          </a:p>
        </p:txBody>
      </p:sp>
    </p:spTree>
    <p:extLst>
      <p:ext uri="{BB962C8B-B14F-4D97-AF65-F5344CB8AC3E}">
        <p14:creationId xmlns:p14="http://schemas.microsoft.com/office/powerpoint/2010/main" val="1049600050"/>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3046" y="0"/>
            <a:ext cx="10691446" cy="1969477"/>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4" name="TextBox 4"/>
          <p:cNvSpPr txBox="1"/>
          <p:nvPr/>
        </p:nvSpPr>
        <p:spPr>
          <a:xfrm>
            <a:off x="1842868" y="613163"/>
            <a:ext cx="8721968" cy="677108"/>
          </a:xfrm>
          <a:prstGeom prst="rect">
            <a:avLst/>
          </a:prstGeom>
        </p:spPr>
        <p:txBody>
          <a:bodyPr wrap="square" lIns="0" tIns="0" rIns="0" bIns="0" rtlCol="0" anchor="t">
            <a:spAutoFit/>
          </a:bodyPr>
          <a:lstStyle/>
          <a:p>
            <a:pPr algn="ctr"/>
            <a:r>
              <a:rPr lang="en-GB" sz="4400" b="1" spc="199" dirty="0" smtClean="0">
                <a:solidFill>
                  <a:schemeClr val="bg1"/>
                </a:solidFill>
                <a:latin typeface="Open Sauce"/>
                <a:ea typeface="Open Sauce"/>
                <a:cs typeface="Open Sauce"/>
                <a:sym typeface="Open Sauce"/>
              </a:rPr>
              <a:t>Expected Outcomes for DQAF</a:t>
            </a:r>
            <a:endParaRPr lang="en-US" sz="4400" b="1" spc="199" dirty="0">
              <a:solidFill>
                <a:schemeClr val="bg1"/>
              </a:solidFill>
              <a:latin typeface="Open Sauce"/>
              <a:ea typeface="Open Sauce"/>
              <a:cs typeface="Open Sauce"/>
              <a:sym typeface="Open Sauce"/>
            </a:endParaRPr>
          </a:p>
        </p:txBody>
      </p:sp>
      <p:sp>
        <p:nvSpPr>
          <p:cNvPr id="5" name="Freeform 5"/>
          <p:cNvSpPr/>
          <p:nvPr/>
        </p:nvSpPr>
        <p:spPr>
          <a:xfrm flipH="1" flipV="1">
            <a:off x="-2534169" y="0"/>
            <a:ext cx="5068337" cy="4496997"/>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6" name="Freeform 6"/>
          <p:cNvSpPr/>
          <p:nvPr/>
        </p:nvSpPr>
        <p:spPr>
          <a:xfrm flipH="1">
            <a:off x="9657832" y="2361004"/>
            <a:ext cx="5068337" cy="4496997"/>
          </a:xfrm>
          <a:custGeom>
            <a:avLst/>
            <a:gdLst/>
            <a:ahLst/>
            <a:cxnLst/>
            <a:rect l="l" t="t" r="r" b="b"/>
            <a:pathLst>
              <a:path w="7602505" h="6745495">
                <a:moveTo>
                  <a:pt x="7602506" y="0"/>
                </a:moveTo>
                <a:lnTo>
                  <a:pt x="0" y="0"/>
                </a:lnTo>
                <a:lnTo>
                  <a:pt x="0" y="6745495"/>
                </a:lnTo>
                <a:lnTo>
                  <a:pt x="7602506" y="6745495"/>
                </a:lnTo>
                <a:lnTo>
                  <a:pt x="7602506"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7" name="TextBox 39"/>
          <p:cNvSpPr txBox="1"/>
          <p:nvPr/>
        </p:nvSpPr>
        <p:spPr>
          <a:xfrm>
            <a:off x="2094184" y="2136720"/>
            <a:ext cx="7769170" cy="3877985"/>
          </a:xfrm>
          <a:prstGeom prst="rect">
            <a:avLst/>
          </a:prstGeom>
        </p:spPr>
        <p:txBody>
          <a:bodyPr wrap="square" lIns="0" tIns="0" rIns="0" bIns="0" rtlCol="0" anchor="t">
            <a:spAutoFit/>
          </a:bodyPr>
          <a:lstStyle/>
          <a:p>
            <a:pPr>
              <a:spcBef>
                <a:spcPct val="0"/>
              </a:spcBef>
            </a:pPr>
            <a:r>
              <a:rPr lang="en-GB" sz="2800" dirty="0"/>
              <a:t>The implementation of the proposed </a:t>
            </a:r>
            <a:r>
              <a:rPr lang="en-GB" sz="2800" b="1" dirty="0"/>
              <a:t>Data Quality Assurance (DQA) Framework</a:t>
            </a:r>
            <a:r>
              <a:rPr lang="en-GB" sz="2800" dirty="0"/>
              <a:t> is anticipated to generate multiple strategic benefits for the </a:t>
            </a:r>
            <a:r>
              <a:rPr lang="en-GB" sz="2800" b="1" dirty="0"/>
              <a:t>Ahanta West Municipal Assembly (AWMA)</a:t>
            </a:r>
            <a:r>
              <a:rPr lang="en-GB" sz="2800" dirty="0"/>
              <a:t>, extending beyond technical improvements to foster institutional efficiency, accountability, and stakeholder confidence.</a:t>
            </a:r>
          </a:p>
          <a:p>
            <a:pPr lvl="0">
              <a:spcBef>
                <a:spcPct val="0"/>
              </a:spcBef>
            </a:pPr>
            <a:r>
              <a:rPr lang="en-GB" sz="28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a:t>
            </a:r>
            <a:endParaRPr lang="en-US" spc="95" dirty="0">
              <a:solidFill>
                <a:schemeClr val="tx1">
                  <a:lumMod val="95000"/>
                  <a:lumOff val="5000"/>
                </a:schemeClr>
              </a:solidFill>
              <a:latin typeface="Open Sauce"/>
              <a:ea typeface="Open Sauce"/>
              <a:cs typeface="Open Sauce"/>
              <a:sym typeface="Open Sauce"/>
            </a:endParaRPr>
          </a:p>
        </p:txBody>
      </p:sp>
    </p:spTree>
    <p:extLst>
      <p:ext uri="{BB962C8B-B14F-4D97-AF65-F5344CB8AC3E}">
        <p14:creationId xmlns:p14="http://schemas.microsoft.com/office/powerpoint/2010/main" val="6202151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28330" y="5049281"/>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11258642" y="3990080"/>
            <a:ext cx="1390073" cy="139007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5" name="TextBox 5"/>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6" name="Freeform 6"/>
          <p:cNvSpPr/>
          <p:nvPr/>
        </p:nvSpPr>
        <p:spPr>
          <a:xfrm>
            <a:off x="-1040147" y="1152124"/>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7" name="Group 7"/>
          <p:cNvGrpSpPr/>
          <p:nvPr/>
        </p:nvGrpSpPr>
        <p:grpSpPr>
          <a:xfrm>
            <a:off x="-1508428" y="-2603044"/>
            <a:ext cx="5294619" cy="517453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9" name="TextBox 9"/>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grpSp>
        <p:nvGrpSpPr>
          <p:cNvPr id="10" name="Group 10"/>
          <p:cNvGrpSpPr/>
          <p:nvPr/>
        </p:nvGrpSpPr>
        <p:grpSpPr>
          <a:xfrm>
            <a:off x="4188207" y="85846"/>
            <a:ext cx="776411" cy="1273606"/>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12" name="Group 12"/>
          <p:cNvGrpSpPr/>
          <p:nvPr/>
        </p:nvGrpSpPr>
        <p:grpSpPr>
          <a:xfrm>
            <a:off x="4321513" y="530822"/>
            <a:ext cx="217210" cy="403610"/>
            <a:chOff x="0" y="0"/>
            <a:chExt cx="406080" cy="754560"/>
          </a:xfrm>
        </p:grpSpPr>
        <p:sp>
          <p:nvSpPr>
            <p:cNvPr id="13"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sp>
        <p:nvSpPr>
          <p:cNvPr id="38" name="TextBox 38"/>
          <p:cNvSpPr txBox="1"/>
          <p:nvPr/>
        </p:nvSpPr>
        <p:spPr>
          <a:xfrm>
            <a:off x="327547" y="407739"/>
            <a:ext cx="2784788" cy="1107996"/>
          </a:xfrm>
          <a:prstGeom prst="rect">
            <a:avLst/>
          </a:prstGeom>
        </p:spPr>
        <p:txBody>
          <a:bodyPr wrap="square" lIns="0" tIns="0" rIns="0" bIns="0" rtlCol="0" anchor="t">
            <a:spAutoFit/>
          </a:bodyPr>
          <a:lstStyle/>
          <a:p>
            <a:pPr lvl="0">
              <a:spcBef>
                <a:spcPct val="0"/>
              </a:spcBef>
            </a:pPr>
            <a:r>
              <a:rPr lang="en-GB" sz="3600" b="1" spc="388" dirty="0" smtClean="0">
                <a:solidFill>
                  <a:srgbClr val="FFFFFF"/>
                </a:solidFill>
                <a:latin typeface="Times New Roman" panose="02020603050405020304" pitchFamily="18" charset="0"/>
                <a:ea typeface="Poppins"/>
                <a:cs typeface="Times New Roman" panose="02020603050405020304" pitchFamily="18" charset="0"/>
                <a:sym typeface="Poppins"/>
              </a:rPr>
              <a:t>Expected Outcomes</a:t>
            </a:r>
            <a:r>
              <a:rPr lang="en-GB" sz="3200" b="1" spc="388" dirty="0" smtClean="0">
                <a:solidFill>
                  <a:srgbClr val="FFFFFF"/>
                </a:solidFill>
                <a:latin typeface="Times New Roman" panose="02020603050405020304" pitchFamily="18" charset="0"/>
                <a:ea typeface="Poppins"/>
                <a:cs typeface="Times New Roman" panose="02020603050405020304" pitchFamily="18" charset="0"/>
                <a:sym typeface="Poppins"/>
              </a:rPr>
              <a:t> </a:t>
            </a:r>
            <a:endParaRPr lang="en-US" sz="3200" b="1" spc="388" dirty="0">
              <a:solidFill>
                <a:srgbClr val="FFFFFF"/>
              </a:solidFill>
              <a:latin typeface="Times New Roman" panose="02020603050405020304" pitchFamily="18" charset="0"/>
              <a:ea typeface="Poppins"/>
              <a:cs typeface="Times New Roman" panose="02020603050405020304" pitchFamily="18" charset="0"/>
              <a:sym typeface="Poppins"/>
            </a:endParaRPr>
          </a:p>
        </p:txBody>
      </p:sp>
      <p:sp>
        <p:nvSpPr>
          <p:cNvPr id="40" name="TextBox 40"/>
          <p:cNvSpPr txBox="1"/>
          <p:nvPr/>
        </p:nvSpPr>
        <p:spPr>
          <a:xfrm>
            <a:off x="3675622" y="496337"/>
            <a:ext cx="653021" cy="512961"/>
          </a:xfrm>
          <a:prstGeom prst="rect">
            <a:avLst/>
          </a:prstGeom>
        </p:spPr>
        <p:txBody>
          <a:bodyPr lIns="0" tIns="0" rIns="0" bIns="0" rtlCol="0" anchor="t">
            <a:spAutoFit/>
          </a:bodyPr>
          <a:lstStyle/>
          <a:p>
            <a:pPr algn="ctr">
              <a:lnSpc>
                <a:spcPts val="4032"/>
              </a:lnSpc>
              <a:spcBef>
                <a:spcPct val="0"/>
              </a:spcBef>
            </a:pPr>
            <a:r>
              <a:rPr lang="en-US" sz="2921" spc="286" dirty="0" smtClean="0">
                <a:solidFill>
                  <a:srgbClr val="231F20"/>
                </a:solidFill>
                <a:latin typeface="Poppins"/>
                <a:ea typeface="Poppins"/>
                <a:cs typeface="Poppins"/>
                <a:sym typeface="Poppins"/>
              </a:rPr>
              <a:t>01</a:t>
            </a:r>
            <a:endParaRPr lang="en-US" sz="2921" spc="286" dirty="0">
              <a:solidFill>
                <a:srgbClr val="231F20"/>
              </a:solidFill>
              <a:latin typeface="Poppins"/>
              <a:ea typeface="Poppins"/>
              <a:cs typeface="Poppins"/>
              <a:sym typeface="Poppins"/>
            </a:endParaRPr>
          </a:p>
        </p:txBody>
      </p:sp>
      <p:grpSp>
        <p:nvGrpSpPr>
          <p:cNvPr id="45" name="Group 14"/>
          <p:cNvGrpSpPr/>
          <p:nvPr/>
        </p:nvGrpSpPr>
        <p:grpSpPr>
          <a:xfrm>
            <a:off x="4282561" y="189884"/>
            <a:ext cx="5625713" cy="1050088"/>
            <a:chOff x="-185066" y="-23263"/>
            <a:chExt cx="7431150" cy="1963167"/>
          </a:xfrm>
        </p:grpSpPr>
        <p:sp>
          <p:nvSpPr>
            <p:cNvPr id="46"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sp>
        <p:nvSpPr>
          <p:cNvPr id="47" name="TextBox 39"/>
          <p:cNvSpPr txBox="1"/>
          <p:nvPr/>
        </p:nvSpPr>
        <p:spPr>
          <a:xfrm>
            <a:off x="4878057" y="397592"/>
            <a:ext cx="4493738" cy="615553"/>
          </a:xfrm>
          <a:prstGeom prst="rect">
            <a:avLst/>
          </a:prstGeom>
        </p:spPr>
        <p:txBody>
          <a:bodyPr wrap="square" lIns="0" tIns="0" rIns="0" bIns="0" rtlCol="0" anchor="t">
            <a:spAutoFit/>
          </a:bodyPr>
          <a:lstStyle/>
          <a:p>
            <a:pPr lvl="0">
              <a:spcBef>
                <a:spcPct val="0"/>
              </a:spcBef>
            </a:pPr>
            <a:r>
              <a:rPr lang="en-GB" sz="2000" b="1" spc="95" dirty="0" smtClean="0">
                <a:solidFill>
                  <a:srgbClr val="FFFFFF"/>
                </a:solidFill>
                <a:latin typeface="Open Sauce"/>
                <a:ea typeface="Open Sauce"/>
                <a:cs typeface="Open Sauce"/>
                <a:sym typeface="Open Sauce"/>
              </a:rPr>
              <a:t>Enhanced Compliance with National Reporting Requirements</a:t>
            </a:r>
            <a:endParaRPr lang="en-US" sz="2000" b="1" spc="95" dirty="0">
              <a:solidFill>
                <a:srgbClr val="FFFFFF"/>
              </a:solidFill>
              <a:latin typeface="Open Sauce"/>
              <a:ea typeface="Open Sauce"/>
              <a:cs typeface="Open Sauce"/>
              <a:sym typeface="Open Sauce"/>
            </a:endParaRPr>
          </a:p>
        </p:txBody>
      </p:sp>
      <p:sp>
        <p:nvSpPr>
          <p:cNvPr id="54" name="TextBox 39"/>
          <p:cNvSpPr txBox="1"/>
          <p:nvPr/>
        </p:nvSpPr>
        <p:spPr>
          <a:xfrm>
            <a:off x="4188207" y="1408679"/>
            <a:ext cx="7863358" cy="1723549"/>
          </a:xfrm>
          <a:prstGeom prst="rect">
            <a:avLst/>
          </a:prstGeom>
        </p:spPr>
        <p:txBody>
          <a:bodyPr wrap="square" lIns="0" tIns="0" rIns="0" bIns="0" rtlCol="0" anchor="t">
            <a:spAutoFit/>
          </a:bodyPr>
          <a:lstStyle/>
          <a:p>
            <a:pPr lvl="0">
              <a:spcBef>
                <a:spcPct val="0"/>
              </a:spcBef>
            </a:pPr>
            <a:r>
              <a:rPr lang="en-GB" sz="28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Aligning data management practices with national standards will ensure that reports are submitted accurately and on time, fulfilling all statutory and developmental obligations.</a:t>
            </a:r>
            <a:endParaRPr lang="en-US" spc="95" dirty="0">
              <a:solidFill>
                <a:schemeClr val="tx1">
                  <a:lumMod val="95000"/>
                  <a:lumOff val="5000"/>
                </a:schemeClr>
              </a:solidFill>
              <a:latin typeface="Open Sauce"/>
              <a:ea typeface="Open Sauce"/>
              <a:cs typeface="Open Sauce"/>
              <a:sym typeface="Open Sauce"/>
            </a:endParaRPr>
          </a:p>
        </p:txBody>
      </p:sp>
      <p:grpSp>
        <p:nvGrpSpPr>
          <p:cNvPr id="51" name="Group 14"/>
          <p:cNvGrpSpPr/>
          <p:nvPr/>
        </p:nvGrpSpPr>
        <p:grpSpPr>
          <a:xfrm>
            <a:off x="2425180" y="3300936"/>
            <a:ext cx="6089971" cy="1050088"/>
            <a:chOff x="-185066" y="-23263"/>
            <a:chExt cx="7431150" cy="1963167"/>
          </a:xfrm>
        </p:grpSpPr>
        <p:sp>
          <p:nvSpPr>
            <p:cNvPr id="52"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grpSp>
        <p:nvGrpSpPr>
          <p:cNvPr id="56" name="Group 12"/>
          <p:cNvGrpSpPr/>
          <p:nvPr/>
        </p:nvGrpSpPr>
        <p:grpSpPr>
          <a:xfrm>
            <a:off x="2514680" y="3624175"/>
            <a:ext cx="217210" cy="403610"/>
            <a:chOff x="0" y="0"/>
            <a:chExt cx="406080" cy="754560"/>
          </a:xfrm>
        </p:grpSpPr>
        <p:sp>
          <p:nvSpPr>
            <p:cNvPr id="57"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sp>
        <p:nvSpPr>
          <p:cNvPr id="58" name="TextBox 40"/>
          <p:cNvSpPr txBox="1"/>
          <p:nvPr/>
        </p:nvSpPr>
        <p:spPr>
          <a:xfrm>
            <a:off x="1796268" y="3569499"/>
            <a:ext cx="653021" cy="512961"/>
          </a:xfrm>
          <a:prstGeom prst="rect">
            <a:avLst/>
          </a:prstGeom>
        </p:spPr>
        <p:txBody>
          <a:bodyPr lIns="0" tIns="0" rIns="0" bIns="0" rtlCol="0" anchor="t">
            <a:spAutoFit/>
          </a:bodyPr>
          <a:lstStyle/>
          <a:p>
            <a:pPr algn="ctr">
              <a:lnSpc>
                <a:spcPts val="4032"/>
              </a:lnSpc>
              <a:spcBef>
                <a:spcPct val="0"/>
              </a:spcBef>
            </a:pPr>
            <a:r>
              <a:rPr lang="en-US" sz="2921" spc="286" dirty="0" smtClean="0">
                <a:solidFill>
                  <a:srgbClr val="231F20"/>
                </a:solidFill>
                <a:latin typeface="Poppins"/>
                <a:ea typeface="Poppins"/>
                <a:cs typeface="Poppins"/>
                <a:sym typeface="Poppins"/>
              </a:rPr>
              <a:t>02</a:t>
            </a:r>
            <a:endParaRPr lang="en-US" sz="2921" spc="286" dirty="0">
              <a:solidFill>
                <a:srgbClr val="231F20"/>
              </a:solidFill>
              <a:latin typeface="Poppins"/>
              <a:ea typeface="Poppins"/>
              <a:cs typeface="Poppins"/>
              <a:sym typeface="Poppins"/>
            </a:endParaRPr>
          </a:p>
        </p:txBody>
      </p:sp>
      <p:sp>
        <p:nvSpPr>
          <p:cNvPr id="59" name="TextBox 39"/>
          <p:cNvSpPr txBox="1"/>
          <p:nvPr/>
        </p:nvSpPr>
        <p:spPr>
          <a:xfrm>
            <a:off x="3289821" y="3493126"/>
            <a:ext cx="4667008" cy="615553"/>
          </a:xfrm>
          <a:prstGeom prst="rect">
            <a:avLst/>
          </a:prstGeom>
        </p:spPr>
        <p:txBody>
          <a:bodyPr wrap="square" lIns="0" tIns="0" rIns="0" bIns="0" rtlCol="0" anchor="t">
            <a:spAutoFit/>
          </a:bodyPr>
          <a:lstStyle/>
          <a:p>
            <a:pPr lvl="0">
              <a:spcBef>
                <a:spcPct val="0"/>
              </a:spcBef>
            </a:pPr>
            <a:r>
              <a:rPr lang="en-GB" sz="2000" b="1" spc="142" dirty="0" smtClean="0">
                <a:solidFill>
                  <a:srgbClr val="FFFFFF"/>
                </a:solidFill>
                <a:latin typeface="Open Sauce"/>
                <a:ea typeface="Open Sauce"/>
                <a:cs typeface="Open Sauce"/>
                <a:sym typeface="Open Sauce"/>
              </a:rPr>
              <a:t>Improved Internally Generated Fund (IGF) Mobilisation Accuracy</a:t>
            </a:r>
            <a:endParaRPr lang="en-US" sz="2000" b="1" spc="142" dirty="0">
              <a:solidFill>
                <a:srgbClr val="FFFFFF"/>
              </a:solidFill>
              <a:latin typeface="Open Sauce"/>
              <a:ea typeface="Open Sauce"/>
              <a:cs typeface="Open Sauce"/>
              <a:sym typeface="Open Sauce"/>
            </a:endParaRPr>
          </a:p>
        </p:txBody>
      </p:sp>
      <p:sp>
        <p:nvSpPr>
          <p:cNvPr id="60" name="TextBox 39"/>
          <p:cNvSpPr txBox="1"/>
          <p:nvPr/>
        </p:nvSpPr>
        <p:spPr>
          <a:xfrm>
            <a:off x="2117479" y="4608688"/>
            <a:ext cx="8245304" cy="1292662"/>
          </a:xfrm>
          <a:prstGeom prst="rect">
            <a:avLst/>
          </a:prstGeom>
        </p:spPr>
        <p:txBody>
          <a:bodyPr wrap="square" lIns="0" tIns="0" rIns="0" bIns="0" rtlCol="0" anchor="t">
            <a:spAutoFit/>
          </a:bodyPr>
          <a:lstStyle/>
          <a:p>
            <a:pPr lvl="0">
              <a:spcBef>
                <a:spcPct val="0"/>
              </a:spcBef>
            </a:pPr>
            <a:r>
              <a:rPr lang="en-GB" sz="28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Implementing structured validation mechanisms will lead to more accurate revenue records, thus preventing potential financial losses.</a:t>
            </a:r>
            <a:endParaRPr lang="en-US" spc="95" dirty="0">
              <a:solidFill>
                <a:srgbClr val="FFFFFF"/>
              </a:solidFill>
              <a:latin typeface="Open Sauce"/>
              <a:ea typeface="Open Sauce"/>
              <a:cs typeface="Open Sauce"/>
              <a:sym typeface="Open Sauce"/>
            </a:endParaRPr>
          </a:p>
        </p:txBody>
      </p:sp>
      <p:grpSp>
        <p:nvGrpSpPr>
          <p:cNvPr id="27" name="Group 10"/>
          <p:cNvGrpSpPr/>
          <p:nvPr/>
        </p:nvGrpSpPr>
        <p:grpSpPr>
          <a:xfrm>
            <a:off x="2425180" y="3189178"/>
            <a:ext cx="776411" cy="1273606"/>
            <a:chOff x="0" y="0"/>
            <a:chExt cx="1451520" cy="2381040"/>
          </a:xfrm>
        </p:grpSpPr>
        <p:sp>
          <p:nvSpPr>
            <p:cNvPr id="28"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spTree>
    <p:extLst>
      <p:ext uri="{BB962C8B-B14F-4D97-AF65-F5344CB8AC3E}">
        <p14:creationId xmlns:p14="http://schemas.microsoft.com/office/powerpoint/2010/main" val="119068071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28330" y="5049281"/>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11258642" y="3990080"/>
            <a:ext cx="1390073" cy="139007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5" name="TextBox 5"/>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6" name="Freeform 6"/>
          <p:cNvSpPr/>
          <p:nvPr/>
        </p:nvSpPr>
        <p:spPr>
          <a:xfrm>
            <a:off x="-1040147" y="1152124"/>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7" name="Group 7"/>
          <p:cNvGrpSpPr/>
          <p:nvPr/>
        </p:nvGrpSpPr>
        <p:grpSpPr>
          <a:xfrm>
            <a:off x="-1508428" y="-2603044"/>
            <a:ext cx="5294619" cy="517453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9" name="TextBox 9"/>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grpSp>
        <p:nvGrpSpPr>
          <p:cNvPr id="10" name="Group 10"/>
          <p:cNvGrpSpPr/>
          <p:nvPr/>
        </p:nvGrpSpPr>
        <p:grpSpPr>
          <a:xfrm>
            <a:off x="4188207" y="85846"/>
            <a:ext cx="776411" cy="1273606"/>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12" name="Group 12"/>
          <p:cNvGrpSpPr/>
          <p:nvPr/>
        </p:nvGrpSpPr>
        <p:grpSpPr>
          <a:xfrm>
            <a:off x="4321513" y="530822"/>
            <a:ext cx="217210" cy="403610"/>
            <a:chOff x="0" y="0"/>
            <a:chExt cx="406080" cy="754560"/>
          </a:xfrm>
        </p:grpSpPr>
        <p:sp>
          <p:nvSpPr>
            <p:cNvPr id="13"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sp>
        <p:nvSpPr>
          <p:cNvPr id="38" name="TextBox 38"/>
          <p:cNvSpPr txBox="1"/>
          <p:nvPr/>
        </p:nvSpPr>
        <p:spPr>
          <a:xfrm>
            <a:off x="327547" y="407739"/>
            <a:ext cx="2784788" cy="1107996"/>
          </a:xfrm>
          <a:prstGeom prst="rect">
            <a:avLst/>
          </a:prstGeom>
        </p:spPr>
        <p:txBody>
          <a:bodyPr wrap="square" lIns="0" tIns="0" rIns="0" bIns="0" rtlCol="0" anchor="t">
            <a:spAutoFit/>
          </a:bodyPr>
          <a:lstStyle/>
          <a:p>
            <a:pPr lvl="0">
              <a:spcBef>
                <a:spcPct val="0"/>
              </a:spcBef>
            </a:pPr>
            <a:r>
              <a:rPr lang="en-GB" sz="3600" b="1" spc="388" dirty="0" smtClean="0">
                <a:solidFill>
                  <a:srgbClr val="FFFFFF"/>
                </a:solidFill>
                <a:latin typeface="Times New Roman" panose="02020603050405020304" pitchFamily="18" charset="0"/>
                <a:ea typeface="Poppins"/>
                <a:cs typeface="Times New Roman" panose="02020603050405020304" pitchFamily="18" charset="0"/>
                <a:sym typeface="Poppins"/>
              </a:rPr>
              <a:t>Expected Outcomes</a:t>
            </a:r>
            <a:r>
              <a:rPr lang="en-GB" sz="3200" b="1" spc="388" dirty="0" smtClean="0">
                <a:solidFill>
                  <a:srgbClr val="FFFFFF"/>
                </a:solidFill>
                <a:latin typeface="Times New Roman" panose="02020603050405020304" pitchFamily="18" charset="0"/>
                <a:ea typeface="Poppins"/>
                <a:cs typeface="Times New Roman" panose="02020603050405020304" pitchFamily="18" charset="0"/>
                <a:sym typeface="Poppins"/>
              </a:rPr>
              <a:t> </a:t>
            </a:r>
            <a:endParaRPr lang="en-US" sz="3200" b="1" spc="388" dirty="0">
              <a:solidFill>
                <a:srgbClr val="FFFFFF"/>
              </a:solidFill>
              <a:latin typeface="Times New Roman" panose="02020603050405020304" pitchFamily="18" charset="0"/>
              <a:ea typeface="Poppins"/>
              <a:cs typeface="Times New Roman" panose="02020603050405020304" pitchFamily="18" charset="0"/>
              <a:sym typeface="Poppins"/>
            </a:endParaRPr>
          </a:p>
        </p:txBody>
      </p:sp>
      <p:sp>
        <p:nvSpPr>
          <p:cNvPr id="40" name="TextBox 40"/>
          <p:cNvSpPr txBox="1"/>
          <p:nvPr/>
        </p:nvSpPr>
        <p:spPr>
          <a:xfrm>
            <a:off x="3675622" y="496337"/>
            <a:ext cx="653021" cy="512961"/>
          </a:xfrm>
          <a:prstGeom prst="rect">
            <a:avLst/>
          </a:prstGeom>
        </p:spPr>
        <p:txBody>
          <a:bodyPr lIns="0" tIns="0" rIns="0" bIns="0" rtlCol="0" anchor="t">
            <a:spAutoFit/>
          </a:bodyPr>
          <a:lstStyle/>
          <a:p>
            <a:pPr algn="ctr">
              <a:lnSpc>
                <a:spcPts val="4032"/>
              </a:lnSpc>
              <a:spcBef>
                <a:spcPct val="0"/>
              </a:spcBef>
            </a:pPr>
            <a:r>
              <a:rPr lang="en-US" sz="2921" spc="286" dirty="0" smtClean="0">
                <a:solidFill>
                  <a:srgbClr val="231F20"/>
                </a:solidFill>
                <a:latin typeface="Poppins"/>
                <a:ea typeface="Poppins"/>
                <a:cs typeface="Poppins"/>
                <a:sym typeface="Poppins"/>
              </a:rPr>
              <a:t>03</a:t>
            </a:r>
            <a:endParaRPr lang="en-US" sz="2921" spc="286" dirty="0">
              <a:solidFill>
                <a:srgbClr val="231F20"/>
              </a:solidFill>
              <a:latin typeface="Poppins"/>
              <a:ea typeface="Poppins"/>
              <a:cs typeface="Poppins"/>
              <a:sym typeface="Poppins"/>
            </a:endParaRPr>
          </a:p>
        </p:txBody>
      </p:sp>
      <p:grpSp>
        <p:nvGrpSpPr>
          <p:cNvPr id="45" name="Group 14"/>
          <p:cNvGrpSpPr/>
          <p:nvPr/>
        </p:nvGrpSpPr>
        <p:grpSpPr>
          <a:xfrm>
            <a:off x="4282561" y="189884"/>
            <a:ext cx="5625713" cy="1050088"/>
            <a:chOff x="-185066" y="-23263"/>
            <a:chExt cx="7431150" cy="1963167"/>
          </a:xfrm>
        </p:grpSpPr>
        <p:sp>
          <p:nvSpPr>
            <p:cNvPr id="46"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sp>
        <p:nvSpPr>
          <p:cNvPr id="47" name="TextBox 39"/>
          <p:cNvSpPr txBox="1"/>
          <p:nvPr/>
        </p:nvSpPr>
        <p:spPr>
          <a:xfrm>
            <a:off x="4878057" y="397592"/>
            <a:ext cx="4493738" cy="615553"/>
          </a:xfrm>
          <a:prstGeom prst="rect">
            <a:avLst/>
          </a:prstGeom>
        </p:spPr>
        <p:txBody>
          <a:bodyPr wrap="square" lIns="0" tIns="0" rIns="0" bIns="0" rtlCol="0" anchor="t">
            <a:spAutoFit/>
          </a:bodyPr>
          <a:lstStyle/>
          <a:p>
            <a:pPr lvl="0">
              <a:spcBef>
                <a:spcPct val="0"/>
              </a:spcBef>
            </a:pPr>
            <a:r>
              <a:rPr lang="en-GB" sz="2000" b="1" spc="95" dirty="0" smtClean="0">
                <a:solidFill>
                  <a:srgbClr val="FFFFFF"/>
                </a:solidFill>
                <a:latin typeface="Open Sauce"/>
                <a:ea typeface="Open Sauce"/>
                <a:cs typeface="Open Sauce"/>
                <a:sym typeface="Open Sauce"/>
              </a:rPr>
              <a:t>Strengthened Credibility of District Development Plans</a:t>
            </a:r>
            <a:endParaRPr lang="en-US" sz="2000" b="1" spc="95" dirty="0">
              <a:solidFill>
                <a:srgbClr val="FFFFFF"/>
              </a:solidFill>
              <a:latin typeface="Open Sauce"/>
              <a:ea typeface="Open Sauce"/>
              <a:cs typeface="Open Sauce"/>
              <a:sym typeface="Open Sauce"/>
            </a:endParaRPr>
          </a:p>
        </p:txBody>
      </p:sp>
      <p:sp>
        <p:nvSpPr>
          <p:cNvPr id="54" name="TextBox 39"/>
          <p:cNvSpPr txBox="1"/>
          <p:nvPr/>
        </p:nvSpPr>
        <p:spPr>
          <a:xfrm>
            <a:off x="4188207" y="1408679"/>
            <a:ext cx="7863358" cy="1723549"/>
          </a:xfrm>
          <a:prstGeom prst="rect">
            <a:avLst/>
          </a:prstGeom>
        </p:spPr>
        <p:txBody>
          <a:bodyPr wrap="square" lIns="0" tIns="0" rIns="0" bIns="0" rtlCol="0" anchor="t">
            <a:spAutoFit/>
          </a:bodyPr>
          <a:lstStyle/>
          <a:p>
            <a:pPr lvl="0">
              <a:spcBef>
                <a:spcPct val="0"/>
              </a:spcBef>
            </a:pPr>
            <a:r>
              <a:rPr lang="en-GB" sz="28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Accurate data will enhance the credibility of development plans, leading to increased confidence from stakeholders and better access to funding opportunities.</a:t>
            </a:r>
            <a:endParaRPr lang="en-US" spc="95" dirty="0">
              <a:solidFill>
                <a:schemeClr val="tx1">
                  <a:lumMod val="95000"/>
                  <a:lumOff val="5000"/>
                </a:schemeClr>
              </a:solidFill>
              <a:latin typeface="Open Sauce"/>
              <a:ea typeface="Open Sauce"/>
              <a:cs typeface="Open Sauce"/>
              <a:sym typeface="Open Sauce"/>
            </a:endParaRPr>
          </a:p>
        </p:txBody>
      </p:sp>
      <p:grpSp>
        <p:nvGrpSpPr>
          <p:cNvPr id="51" name="Group 14"/>
          <p:cNvGrpSpPr/>
          <p:nvPr/>
        </p:nvGrpSpPr>
        <p:grpSpPr>
          <a:xfrm>
            <a:off x="2425180" y="3300936"/>
            <a:ext cx="6089971" cy="1050088"/>
            <a:chOff x="-185066" y="-23263"/>
            <a:chExt cx="7431150" cy="1963167"/>
          </a:xfrm>
        </p:grpSpPr>
        <p:sp>
          <p:nvSpPr>
            <p:cNvPr id="52"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grpSp>
        <p:nvGrpSpPr>
          <p:cNvPr id="56" name="Group 12"/>
          <p:cNvGrpSpPr/>
          <p:nvPr/>
        </p:nvGrpSpPr>
        <p:grpSpPr>
          <a:xfrm>
            <a:off x="2514680" y="3624175"/>
            <a:ext cx="217210" cy="403610"/>
            <a:chOff x="0" y="0"/>
            <a:chExt cx="406080" cy="754560"/>
          </a:xfrm>
        </p:grpSpPr>
        <p:sp>
          <p:nvSpPr>
            <p:cNvPr id="57"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sp>
        <p:nvSpPr>
          <p:cNvPr id="58" name="TextBox 40"/>
          <p:cNvSpPr txBox="1"/>
          <p:nvPr/>
        </p:nvSpPr>
        <p:spPr>
          <a:xfrm>
            <a:off x="1796268" y="3569499"/>
            <a:ext cx="653021" cy="512961"/>
          </a:xfrm>
          <a:prstGeom prst="rect">
            <a:avLst/>
          </a:prstGeom>
        </p:spPr>
        <p:txBody>
          <a:bodyPr lIns="0" tIns="0" rIns="0" bIns="0" rtlCol="0" anchor="t">
            <a:spAutoFit/>
          </a:bodyPr>
          <a:lstStyle/>
          <a:p>
            <a:pPr algn="ctr">
              <a:lnSpc>
                <a:spcPts val="4032"/>
              </a:lnSpc>
              <a:spcBef>
                <a:spcPct val="0"/>
              </a:spcBef>
            </a:pPr>
            <a:r>
              <a:rPr lang="en-US" sz="2921" spc="286" dirty="0" smtClean="0">
                <a:solidFill>
                  <a:srgbClr val="231F20"/>
                </a:solidFill>
                <a:latin typeface="Poppins"/>
                <a:ea typeface="Poppins"/>
                <a:cs typeface="Poppins"/>
                <a:sym typeface="Poppins"/>
              </a:rPr>
              <a:t>04</a:t>
            </a:r>
            <a:endParaRPr lang="en-US" sz="2921" spc="286" dirty="0">
              <a:solidFill>
                <a:srgbClr val="231F20"/>
              </a:solidFill>
              <a:latin typeface="Poppins"/>
              <a:ea typeface="Poppins"/>
              <a:cs typeface="Poppins"/>
              <a:sym typeface="Poppins"/>
            </a:endParaRPr>
          </a:p>
        </p:txBody>
      </p:sp>
      <p:sp>
        <p:nvSpPr>
          <p:cNvPr id="59" name="TextBox 39"/>
          <p:cNvSpPr txBox="1"/>
          <p:nvPr/>
        </p:nvSpPr>
        <p:spPr>
          <a:xfrm>
            <a:off x="3289821" y="3493126"/>
            <a:ext cx="4667008" cy="615553"/>
          </a:xfrm>
          <a:prstGeom prst="rect">
            <a:avLst/>
          </a:prstGeom>
        </p:spPr>
        <p:txBody>
          <a:bodyPr wrap="square" lIns="0" tIns="0" rIns="0" bIns="0" rtlCol="0" anchor="t">
            <a:spAutoFit/>
          </a:bodyPr>
          <a:lstStyle/>
          <a:p>
            <a:pPr lvl="0">
              <a:spcBef>
                <a:spcPct val="0"/>
              </a:spcBef>
            </a:pPr>
            <a:r>
              <a:rPr lang="en-GB" sz="2000" b="1" spc="142" dirty="0" smtClean="0">
                <a:solidFill>
                  <a:srgbClr val="FFFFFF"/>
                </a:solidFill>
                <a:latin typeface="Open Sauce"/>
                <a:ea typeface="Open Sauce"/>
                <a:cs typeface="Open Sauce"/>
                <a:sym typeface="Open Sauce"/>
              </a:rPr>
              <a:t>Increased Public Trust in Governance</a:t>
            </a:r>
            <a:endParaRPr lang="en-US" sz="2000" b="1" spc="142" dirty="0">
              <a:solidFill>
                <a:srgbClr val="FFFFFF"/>
              </a:solidFill>
              <a:latin typeface="Open Sauce"/>
              <a:ea typeface="Open Sauce"/>
              <a:cs typeface="Open Sauce"/>
              <a:sym typeface="Open Sauce"/>
            </a:endParaRPr>
          </a:p>
        </p:txBody>
      </p:sp>
      <p:sp>
        <p:nvSpPr>
          <p:cNvPr id="60" name="TextBox 39"/>
          <p:cNvSpPr txBox="1"/>
          <p:nvPr/>
        </p:nvSpPr>
        <p:spPr>
          <a:xfrm>
            <a:off x="2117479" y="4608688"/>
            <a:ext cx="8245304" cy="1292662"/>
          </a:xfrm>
          <a:prstGeom prst="rect">
            <a:avLst/>
          </a:prstGeom>
        </p:spPr>
        <p:txBody>
          <a:bodyPr wrap="square" lIns="0" tIns="0" rIns="0" bIns="0" rtlCol="0" anchor="t">
            <a:spAutoFit/>
          </a:bodyPr>
          <a:lstStyle/>
          <a:p>
            <a:pPr lvl="0">
              <a:spcBef>
                <a:spcPct val="0"/>
              </a:spcBef>
            </a:pPr>
            <a:r>
              <a:rPr lang="en-GB" sz="28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Transparent data management practices will foster public trust, enhancing citizen engagement and confidence in the Assembly's activities.</a:t>
            </a:r>
            <a:endParaRPr lang="en-US" spc="95" dirty="0">
              <a:solidFill>
                <a:srgbClr val="FFFFFF"/>
              </a:solidFill>
              <a:latin typeface="Open Sauce"/>
              <a:ea typeface="Open Sauce"/>
              <a:cs typeface="Open Sauce"/>
              <a:sym typeface="Open Sauce"/>
            </a:endParaRPr>
          </a:p>
        </p:txBody>
      </p:sp>
      <p:grpSp>
        <p:nvGrpSpPr>
          <p:cNvPr id="27" name="Group 10"/>
          <p:cNvGrpSpPr/>
          <p:nvPr/>
        </p:nvGrpSpPr>
        <p:grpSpPr>
          <a:xfrm>
            <a:off x="2425180" y="3189178"/>
            <a:ext cx="776411" cy="1273606"/>
            <a:chOff x="0" y="0"/>
            <a:chExt cx="1451520" cy="2381040"/>
          </a:xfrm>
        </p:grpSpPr>
        <p:sp>
          <p:nvSpPr>
            <p:cNvPr id="28"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spTree>
    <p:extLst>
      <p:ext uri="{BB962C8B-B14F-4D97-AF65-F5344CB8AC3E}">
        <p14:creationId xmlns:p14="http://schemas.microsoft.com/office/powerpoint/2010/main" val="32140084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857918" y="5432102"/>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11900086" y="4353056"/>
            <a:ext cx="1390073" cy="139007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5" name="TextBox 5"/>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6" name="Freeform 6"/>
          <p:cNvSpPr/>
          <p:nvPr/>
        </p:nvSpPr>
        <p:spPr>
          <a:xfrm>
            <a:off x="-1040147" y="1152124"/>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7" name="Group 7"/>
          <p:cNvGrpSpPr/>
          <p:nvPr/>
        </p:nvGrpSpPr>
        <p:grpSpPr>
          <a:xfrm>
            <a:off x="-680670" y="-1160249"/>
            <a:ext cx="5528955" cy="5513305"/>
            <a:chOff x="0" y="0"/>
            <a:chExt cx="736600" cy="736600"/>
          </a:xfrm>
        </p:grpSpPr>
        <p:sp>
          <p:nvSpPr>
            <p:cNvPr id="8" name="Freeform 8"/>
            <p:cNvSpPr/>
            <p:nvPr/>
          </p:nvSpPr>
          <p:spPr>
            <a:xfrm>
              <a:off x="0" y="0"/>
              <a:ext cx="615975" cy="561297"/>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9" name="TextBox 9"/>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grpSp>
        <p:nvGrpSpPr>
          <p:cNvPr id="10" name="Group 10"/>
          <p:cNvGrpSpPr/>
          <p:nvPr/>
        </p:nvGrpSpPr>
        <p:grpSpPr>
          <a:xfrm>
            <a:off x="3396580" y="303546"/>
            <a:ext cx="776411" cy="1273606"/>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45" name="Group 14"/>
          <p:cNvGrpSpPr/>
          <p:nvPr/>
        </p:nvGrpSpPr>
        <p:grpSpPr>
          <a:xfrm>
            <a:off x="3490533" y="421781"/>
            <a:ext cx="5339198" cy="1050088"/>
            <a:chOff x="-406542" y="-37271"/>
            <a:chExt cx="7431150" cy="1963167"/>
          </a:xfrm>
        </p:grpSpPr>
        <p:sp>
          <p:nvSpPr>
            <p:cNvPr id="46" name="Freeform 15"/>
            <p:cNvSpPr/>
            <p:nvPr/>
          </p:nvSpPr>
          <p:spPr>
            <a:xfrm>
              <a:off x="-406542" y="-37271"/>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sp>
        <p:nvSpPr>
          <p:cNvPr id="47" name="TextBox 39"/>
          <p:cNvSpPr txBox="1"/>
          <p:nvPr/>
        </p:nvSpPr>
        <p:spPr>
          <a:xfrm>
            <a:off x="727575" y="531952"/>
            <a:ext cx="7574507" cy="902683"/>
          </a:xfrm>
          <a:prstGeom prst="rect">
            <a:avLst/>
          </a:prstGeom>
        </p:spPr>
        <p:txBody>
          <a:bodyPr wrap="square" lIns="0" tIns="0" rIns="0" bIns="0" rtlCol="0" anchor="t">
            <a:spAutoFit/>
          </a:bodyPr>
          <a:lstStyle/>
          <a:p>
            <a:pPr lvl="0">
              <a:spcBef>
                <a:spcPct val="0"/>
              </a:spcBef>
            </a:pPr>
            <a:r>
              <a:rPr lang="en-GB" sz="2933" b="1" spc="95" dirty="0" smtClean="0">
                <a:solidFill>
                  <a:srgbClr val="FFFFFF"/>
                </a:solidFill>
                <a:latin typeface="Open Sauce"/>
                <a:ea typeface="Open Sauce"/>
                <a:cs typeface="Open Sauce"/>
                <a:sym typeface="Open Sauce"/>
              </a:rPr>
              <a:t>Institutionalizing Data Quality for Better Governance</a:t>
            </a:r>
            <a:endParaRPr lang="en-US" sz="2933" b="1" spc="95" dirty="0">
              <a:solidFill>
                <a:srgbClr val="FFFFFF"/>
              </a:solidFill>
              <a:latin typeface="Open Sauce"/>
              <a:ea typeface="Open Sauce"/>
              <a:cs typeface="Open Sauce"/>
              <a:sym typeface="Open Sauce"/>
            </a:endParaRPr>
          </a:p>
        </p:txBody>
      </p:sp>
      <p:sp>
        <p:nvSpPr>
          <p:cNvPr id="54" name="TextBox 39"/>
          <p:cNvSpPr txBox="1"/>
          <p:nvPr/>
        </p:nvSpPr>
        <p:spPr>
          <a:xfrm>
            <a:off x="3858724" y="1544806"/>
            <a:ext cx="7769170" cy="5170646"/>
          </a:xfrm>
          <a:prstGeom prst="rect">
            <a:avLst/>
          </a:prstGeom>
        </p:spPr>
        <p:txBody>
          <a:bodyPr wrap="square" lIns="0" tIns="0" rIns="0" bIns="0" rtlCol="0" anchor="t">
            <a:spAutoFit/>
          </a:bodyPr>
          <a:lstStyle/>
          <a:p>
            <a:pPr lvl="0">
              <a:spcBef>
                <a:spcPct val="0"/>
              </a:spcBef>
            </a:pPr>
            <a:r>
              <a:rPr lang="en-GB" sz="28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The proposed Data Quality Assurance Framework equips the Ahanta West Municipal Assembly with a structured methodology to enhance data quality. By integrating best practices with local governance requirements, the framework not only improves the accuracy, reliability, and timeliness of data but also fosters greater transparency and accountability within the Assembly. This initiative positions AWMA to better serve its citizens, ensuring informed decision-making and effective resource management, establishing a model for sustainable governance.</a:t>
            </a:r>
            <a:endParaRPr lang="en-US" spc="95" dirty="0">
              <a:solidFill>
                <a:schemeClr val="tx1">
                  <a:lumMod val="95000"/>
                  <a:lumOff val="5000"/>
                </a:schemeClr>
              </a:solidFill>
              <a:latin typeface="Open Sauce"/>
              <a:ea typeface="Open Sauce"/>
              <a:cs typeface="Open Sauce"/>
              <a:sym typeface="Open Sauce"/>
            </a:endParaRPr>
          </a:p>
        </p:txBody>
      </p:sp>
    </p:spTree>
    <p:extLst>
      <p:ext uri="{BB962C8B-B14F-4D97-AF65-F5344CB8AC3E}">
        <p14:creationId xmlns:p14="http://schemas.microsoft.com/office/powerpoint/2010/main" val="1770911734"/>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955955" y="5020320"/>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11823358" y="3975903"/>
            <a:ext cx="1390073" cy="139007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5" name="TextBox 5"/>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6" name="Freeform 6"/>
          <p:cNvSpPr/>
          <p:nvPr/>
        </p:nvSpPr>
        <p:spPr>
          <a:xfrm>
            <a:off x="-1791704" y="1139485"/>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7" name="Group 7"/>
          <p:cNvGrpSpPr/>
          <p:nvPr/>
        </p:nvGrpSpPr>
        <p:grpSpPr>
          <a:xfrm>
            <a:off x="-1508428" y="-2603044"/>
            <a:ext cx="5294619" cy="517453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9" name="TextBox 9"/>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grpSp>
        <p:nvGrpSpPr>
          <p:cNvPr id="10" name="Group 10"/>
          <p:cNvGrpSpPr/>
          <p:nvPr/>
        </p:nvGrpSpPr>
        <p:grpSpPr>
          <a:xfrm>
            <a:off x="3814281" y="1404770"/>
            <a:ext cx="776411" cy="1273606"/>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sp>
        <p:nvSpPr>
          <p:cNvPr id="38" name="TextBox 38"/>
          <p:cNvSpPr txBox="1"/>
          <p:nvPr/>
        </p:nvSpPr>
        <p:spPr>
          <a:xfrm>
            <a:off x="580518" y="451890"/>
            <a:ext cx="3949618" cy="553998"/>
          </a:xfrm>
          <a:prstGeom prst="rect">
            <a:avLst/>
          </a:prstGeom>
        </p:spPr>
        <p:txBody>
          <a:bodyPr wrap="square" lIns="0" tIns="0" rIns="0" bIns="0" rtlCol="0" anchor="t">
            <a:spAutoFit/>
          </a:bodyPr>
          <a:lstStyle/>
          <a:p>
            <a:pPr lvl="0">
              <a:spcBef>
                <a:spcPct val="0"/>
              </a:spcBef>
            </a:pPr>
            <a:r>
              <a:rPr lang="en-GB" sz="3600" b="1" spc="388" dirty="0" smtClean="0">
                <a:solidFill>
                  <a:srgbClr val="FFFFFF"/>
                </a:solidFill>
                <a:latin typeface="Times New Roman" panose="02020603050405020304" pitchFamily="18" charset="0"/>
                <a:ea typeface="Poppins"/>
                <a:cs typeface="Times New Roman" panose="02020603050405020304" pitchFamily="18" charset="0"/>
                <a:sym typeface="Poppins"/>
              </a:rPr>
              <a:t>Conclusion</a:t>
            </a:r>
            <a:endParaRPr lang="en-US" sz="3600" b="1" spc="388" dirty="0">
              <a:solidFill>
                <a:srgbClr val="FFFFFF"/>
              </a:solidFill>
              <a:latin typeface="Times New Roman" panose="02020603050405020304" pitchFamily="18" charset="0"/>
              <a:ea typeface="Poppins"/>
              <a:cs typeface="Times New Roman" panose="02020603050405020304" pitchFamily="18" charset="0"/>
              <a:sym typeface="Poppins"/>
            </a:endParaRPr>
          </a:p>
        </p:txBody>
      </p:sp>
      <p:sp>
        <p:nvSpPr>
          <p:cNvPr id="54" name="TextBox 39"/>
          <p:cNvSpPr txBox="1"/>
          <p:nvPr/>
        </p:nvSpPr>
        <p:spPr>
          <a:xfrm>
            <a:off x="1463495" y="2785900"/>
            <a:ext cx="9976513" cy="3693319"/>
          </a:xfrm>
          <a:prstGeom prst="rect">
            <a:avLst/>
          </a:prstGeom>
        </p:spPr>
        <p:txBody>
          <a:bodyPr wrap="square" lIns="0" tIns="0" rIns="0" bIns="0" rtlCol="0" anchor="t">
            <a:spAutoFit/>
          </a:bodyPr>
          <a:lstStyle/>
          <a:p>
            <a:pPr lvl="0">
              <a:spcBef>
                <a:spcPct val="0"/>
              </a:spcBef>
            </a:pPr>
            <a:r>
              <a:rPr lang="en-US" sz="2400" dirty="0"/>
              <a:t>This framework provides Ahanta West Municipal Assembly with a practical, phased approach to achieving and maintaining high data quality standards. Its implementation will significantly enhance the reliability of information used for planning, service delivery, and performance reporting, ultimately leading to better outcomes for citizens. Institutionalizing data quality within AWMA is not merely a technical exercise but a governance imperative. The proposed DQA framework integrates global best practices with local legal mandates, ensuring that decisions are based on reliable, consistent, and timely data.</a:t>
            </a:r>
            <a:endParaRPr lang="en-US" sz="1600" spc="95" dirty="0">
              <a:solidFill>
                <a:schemeClr val="tx1">
                  <a:lumMod val="95000"/>
                  <a:lumOff val="5000"/>
                </a:schemeClr>
              </a:solidFill>
              <a:latin typeface="Open Sauce"/>
              <a:ea typeface="Open Sauce"/>
              <a:cs typeface="Open Sauce"/>
              <a:sym typeface="Open Sauce"/>
            </a:endParaRPr>
          </a:p>
        </p:txBody>
      </p:sp>
      <p:grpSp>
        <p:nvGrpSpPr>
          <p:cNvPr id="29" name="Group 12"/>
          <p:cNvGrpSpPr/>
          <p:nvPr/>
        </p:nvGrpSpPr>
        <p:grpSpPr>
          <a:xfrm>
            <a:off x="3903468" y="1857467"/>
            <a:ext cx="217210" cy="403610"/>
            <a:chOff x="0" y="0"/>
            <a:chExt cx="406080" cy="754560"/>
          </a:xfrm>
        </p:grpSpPr>
        <p:sp>
          <p:nvSpPr>
            <p:cNvPr id="30"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id="31" name="Group 14"/>
          <p:cNvGrpSpPr/>
          <p:nvPr/>
        </p:nvGrpSpPr>
        <p:grpSpPr>
          <a:xfrm>
            <a:off x="3864517" y="1516529"/>
            <a:ext cx="5339198" cy="1050088"/>
            <a:chOff x="-185066" y="-23263"/>
            <a:chExt cx="7431150" cy="1963167"/>
          </a:xfrm>
        </p:grpSpPr>
        <p:sp>
          <p:nvSpPr>
            <p:cNvPr id="32"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sp>
        <p:nvSpPr>
          <p:cNvPr id="33" name="TextBox 39"/>
          <p:cNvSpPr txBox="1"/>
          <p:nvPr/>
        </p:nvSpPr>
        <p:spPr>
          <a:xfrm>
            <a:off x="5234592" y="1725069"/>
            <a:ext cx="4493738" cy="553998"/>
          </a:xfrm>
          <a:prstGeom prst="rect">
            <a:avLst/>
          </a:prstGeom>
        </p:spPr>
        <p:txBody>
          <a:bodyPr wrap="square" lIns="0" tIns="0" rIns="0" bIns="0" rtlCol="0" anchor="t">
            <a:spAutoFit/>
          </a:bodyPr>
          <a:lstStyle/>
          <a:p>
            <a:pPr lvl="0">
              <a:spcBef>
                <a:spcPct val="0"/>
              </a:spcBef>
            </a:pPr>
            <a:r>
              <a:rPr lang="en-GB" sz="3600" b="1" spc="95" dirty="0" smtClean="0">
                <a:solidFill>
                  <a:srgbClr val="FFFFFF"/>
                </a:solidFill>
                <a:latin typeface="Open Sauce"/>
                <a:ea typeface="Open Sauce"/>
                <a:cs typeface="Open Sauce"/>
                <a:sym typeface="Open Sauce"/>
              </a:rPr>
              <a:t>Conclusion </a:t>
            </a:r>
            <a:endParaRPr lang="en-US" sz="3600" b="1" spc="95" dirty="0">
              <a:solidFill>
                <a:srgbClr val="FFFFFF"/>
              </a:solidFill>
              <a:latin typeface="Open Sauce"/>
              <a:ea typeface="Open Sauce"/>
              <a:cs typeface="Open Sauce"/>
              <a:sym typeface="Open Sauce"/>
            </a:endParaRPr>
          </a:p>
        </p:txBody>
      </p:sp>
    </p:spTree>
    <p:extLst>
      <p:ext uri="{BB962C8B-B14F-4D97-AF65-F5344CB8AC3E}">
        <p14:creationId xmlns:p14="http://schemas.microsoft.com/office/powerpoint/2010/main" val="3641522858"/>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2309181" y="2554435"/>
            <a:ext cx="3623907" cy="1308050"/>
          </a:xfrm>
          <a:prstGeom prst="rect">
            <a:avLst/>
          </a:prstGeom>
        </p:spPr>
        <p:txBody>
          <a:bodyPr lIns="0" tIns="0" rIns="0" bIns="0" rtlCol="0" anchor="t">
            <a:spAutoFit/>
          </a:bodyPr>
          <a:lstStyle/>
          <a:p>
            <a:pPr algn="ctr">
              <a:lnSpc>
                <a:spcPts val="5068"/>
              </a:lnSpc>
            </a:pPr>
            <a:r>
              <a:rPr lang="en-US" sz="5450" b="1" spc="588" dirty="0">
                <a:solidFill>
                  <a:srgbClr val="231F20"/>
                </a:solidFill>
                <a:latin typeface="Poppins"/>
                <a:ea typeface="Poppins"/>
                <a:cs typeface="Poppins"/>
                <a:sym typeface="Poppins"/>
              </a:rPr>
              <a:t>THANK YOU</a:t>
            </a:r>
          </a:p>
        </p:txBody>
      </p:sp>
      <p:grpSp>
        <p:nvGrpSpPr>
          <p:cNvPr id="4" name="Group 4"/>
          <p:cNvGrpSpPr/>
          <p:nvPr/>
        </p:nvGrpSpPr>
        <p:grpSpPr>
          <a:xfrm>
            <a:off x="6456285" y="0"/>
            <a:ext cx="5735715" cy="6858000"/>
            <a:chOff x="0" y="0"/>
            <a:chExt cx="8603361" cy="10286746"/>
          </a:xfrm>
        </p:grpSpPr>
        <p:sp>
          <p:nvSpPr>
            <p:cNvPr id="5" name="Freeform 5"/>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3"/>
              <a:stretch>
                <a:fillRect l="-39675" r="-39675"/>
              </a:stretch>
            </a:blipFill>
          </p:spPr>
        </p:sp>
      </p:grpSp>
      <p:grpSp>
        <p:nvGrpSpPr>
          <p:cNvPr id="6" name="Group 6"/>
          <p:cNvGrpSpPr/>
          <p:nvPr/>
        </p:nvGrpSpPr>
        <p:grpSpPr>
          <a:xfrm rot="826432">
            <a:off x="-12235403" y="-2378106"/>
            <a:ext cx="14017561" cy="8554614"/>
            <a:chOff x="0" y="0"/>
            <a:chExt cx="5537802" cy="3379601"/>
          </a:xfrm>
        </p:grpSpPr>
        <p:sp>
          <p:nvSpPr>
            <p:cNvPr id="7" name="Freeform 7"/>
            <p:cNvSpPr/>
            <p:nvPr/>
          </p:nvSpPr>
          <p:spPr>
            <a:xfrm>
              <a:off x="0" y="0"/>
              <a:ext cx="5537802" cy="3379601"/>
            </a:xfrm>
            <a:custGeom>
              <a:avLst/>
              <a:gdLst/>
              <a:ahLst/>
              <a:cxnLst/>
              <a:rect l="l" t="t" r="r" b="b"/>
              <a:pathLst>
                <a:path w="5537802" h="3379601">
                  <a:moveTo>
                    <a:pt x="0" y="0"/>
                  </a:moveTo>
                  <a:lnTo>
                    <a:pt x="5537802" y="0"/>
                  </a:lnTo>
                  <a:lnTo>
                    <a:pt x="5537802" y="3379601"/>
                  </a:lnTo>
                  <a:lnTo>
                    <a:pt x="0" y="3379601"/>
                  </a:lnTo>
                  <a:close/>
                </a:path>
              </a:pathLst>
            </a:custGeom>
            <a:solidFill>
              <a:srgbClr val="1C5739"/>
            </a:solidFill>
          </p:spPr>
        </p:sp>
        <p:sp>
          <p:nvSpPr>
            <p:cNvPr id="8" name="TextBox 8"/>
            <p:cNvSpPr txBox="1"/>
            <p:nvPr/>
          </p:nvSpPr>
          <p:spPr>
            <a:xfrm>
              <a:off x="0" y="-19050"/>
              <a:ext cx="5537802" cy="3398651"/>
            </a:xfrm>
            <a:prstGeom prst="rect">
              <a:avLst/>
            </a:prstGeom>
          </p:spPr>
          <p:txBody>
            <a:bodyPr lIns="33867" tIns="33867" rIns="33867" bIns="33867" rtlCol="0" anchor="ctr"/>
            <a:lstStyle/>
            <a:p>
              <a:pPr algn="ctr">
                <a:lnSpc>
                  <a:spcPts val="1906"/>
                </a:lnSpc>
              </a:pPr>
              <a:endParaRPr sz="1200"/>
            </a:p>
          </p:txBody>
        </p:sp>
      </p:grpSp>
      <p:grpSp>
        <p:nvGrpSpPr>
          <p:cNvPr id="9" name="Group 9"/>
          <p:cNvGrpSpPr/>
          <p:nvPr/>
        </p:nvGrpSpPr>
        <p:grpSpPr>
          <a:xfrm rot="773821">
            <a:off x="6690683" y="2910377"/>
            <a:ext cx="209222" cy="5654899"/>
            <a:chOff x="0" y="0"/>
            <a:chExt cx="82656" cy="2234034"/>
          </a:xfrm>
        </p:grpSpPr>
        <p:sp>
          <p:nvSpPr>
            <p:cNvPr id="10" name="Freeform 10"/>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1C5739"/>
            </a:solidFill>
          </p:spPr>
        </p:sp>
        <p:sp>
          <p:nvSpPr>
            <p:cNvPr id="11" name="TextBox 11"/>
            <p:cNvSpPr txBox="1"/>
            <p:nvPr/>
          </p:nvSpPr>
          <p:spPr>
            <a:xfrm>
              <a:off x="0" y="-19050"/>
              <a:ext cx="82656" cy="2253084"/>
            </a:xfrm>
            <a:prstGeom prst="rect">
              <a:avLst/>
            </a:prstGeom>
          </p:spPr>
          <p:txBody>
            <a:bodyPr lIns="33867" tIns="33867" rIns="33867" bIns="33867" rtlCol="0" anchor="ctr"/>
            <a:lstStyle/>
            <a:p>
              <a:pPr algn="ctr">
                <a:lnSpc>
                  <a:spcPts val="1906"/>
                </a:lnSpc>
              </a:pPr>
              <a:endParaRPr sz="1200"/>
            </a:p>
          </p:txBody>
        </p:sp>
      </p:grpSp>
      <p:grpSp>
        <p:nvGrpSpPr>
          <p:cNvPr id="12" name="Group 12"/>
          <p:cNvGrpSpPr/>
          <p:nvPr/>
        </p:nvGrpSpPr>
        <p:grpSpPr>
          <a:xfrm rot="773821">
            <a:off x="2494382" y="-3222675"/>
            <a:ext cx="209222" cy="5654899"/>
            <a:chOff x="0" y="0"/>
            <a:chExt cx="82656" cy="2234034"/>
          </a:xfrm>
        </p:grpSpPr>
        <p:sp>
          <p:nvSpPr>
            <p:cNvPr id="13" name="Freeform 13"/>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397D5A"/>
            </a:solidFill>
          </p:spPr>
        </p:sp>
        <p:sp>
          <p:nvSpPr>
            <p:cNvPr id="14" name="TextBox 14"/>
            <p:cNvSpPr txBox="1"/>
            <p:nvPr/>
          </p:nvSpPr>
          <p:spPr>
            <a:xfrm>
              <a:off x="0" y="-19050"/>
              <a:ext cx="82656" cy="2253084"/>
            </a:xfrm>
            <a:prstGeom prst="rect">
              <a:avLst/>
            </a:prstGeom>
          </p:spPr>
          <p:txBody>
            <a:bodyPr lIns="33867" tIns="33867" rIns="33867" bIns="33867" rtlCol="0" anchor="ctr"/>
            <a:lstStyle/>
            <a:p>
              <a:pPr algn="ctr">
                <a:lnSpc>
                  <a:spcPts val="1906"/>
                </a:lnSpc>
              </a:pPr>
              <a:endParaRPr sz="1200"/>
            </a:p>
          </p:txBody>
        </p:sp>
      </p:grpSp>
      <p:grpSp>
        <p:nvGrpSpPr>
          <p:cNvPr id="17" name="Group 17"/>
          <p:cNvGrpSpPr>
            <a:grpSpLocks noChangeAspect="1"/>
          </p:cNvGrpSpPr>
          <p:nvPr/>
        </p:nvGrpSpPr>
        <p:grpSpPr>
          <a:xfrm>
            <a:off x="561306" y="4024428"/>
            <a:ext cx="1867950" cy="1867950"/>
            <a:chOff x="0" y="0"/>
            <a:chExt cx="6350000" cy="6350000"/>
          </a:xfrm>
        </p:grpSpPr>
        <p:sp>
          <p:nvSpPr>
            <p:cNvPr id="18" name="Freeform 18"/>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4"/>
              <a:stretch>
                <a:fillRect l="-25046" r="-25046"/>
              </a:stretch>
            </a:blipFill>
          </p:spPr>
        </p:sp>
        <p:sp>
          <p:nvSpPr>
            <p:cNvPr id="19" name="Freeform 19"/>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397D5A"/>
            </a:solidFill>
          </p:spPr>
        </p:sp>
      </p:grpSp>
    </p:spTree>
    <p:extLst>
      <p:ext uri="{BB962C8B-B14F-4D97-AF65-F5344CB8AC3E}">
        <p14:creationId xmlns:p14="http://schemas.microsoft.com/office/powerpoint/2010/main" val="38347480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028700" y="-372146"/>
            <a:ext cx="2057400" cy="7533267"/>
            <a:chOff x="0" y="0"/>
            <a:chExt cx="812800" cy="2976105"/>
          </a:xfrm>
        </p:grpSpPr>
        <p:sp>
          <p:nvSpPr>
            <p:cNvPr id="6" name="Freeform 6"/>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7" name="TextBox 7"/>
            <p:cNvSpPr txBox="1"/>
            <p:nvPr/>
          </p:nvSpPr>
          <p:spPr>
            <a:xfrm>
              <a:off x="0" y="-19050"/>
              <a:ext cx="812800" cy="2995155"/>
            </a:xfrm>
            <a:prstGeom prst="rect">
              <a:avLst/>
            </a:prstGeom>
          </p:spPr>
          <p:txBody>
            <a:bodyPr lIns="33867" tIns="33867" rIns="33867" bIns="33867" rtlCol="0" anchor="ctr"/>
            <a:lstStyle/>
            <a:p>
              <a:pPr algn="ctr">
                <a:lnSpc>
                  <a:spcPts val="1906"/>
                </a:lnSpc>
              </a:pPr>
              <a:endParaRPr sz="1200"/>
            </a:p>
          </p:txBody>
        </p:sp>
      </p:grpSp>
      <p:grpSp>
        <p:nvGrpSpPr>
          <p:cNvPr id="8" name="Group 8"/>
          <p:cNvGrpSpPr/>
          <p:nvPr/>
        </p:nvGrpSpPr>
        <p:grpSpPr>
          <a:xfrm>
            <a:off x="8247461" y="897459"/>
            <a:ext cx="3605989" cy="5319619"/>
            <a:chOff x="0" y="0"/>
            <a:chExt cx="1424588" cy="2101578"/>
          </a:xfrm>
        </p:grpSpPr>
        <p:sp>
          <p:nvSpPr>
            <p:cNvPr id="9" name="Freeform 9"/>
            <p:cNvSpPr/>
            <p:nvPr/>
          </p:nvSpPr>
          <p:spPr>
            <a:xfrm>
              <a:off x="0" y="0"/>
              <a:ext cx="1424588" cy="2101578"/>
            </a:xfrm>
            <a:custGeom>
              <a:avLst/>
              <a:gdLst/>
              <a:ahLst/>
              <a:cxnLst/>
              <a:rect l="l" t="t" r="r" b="b"/>
              <a:pathLst>
                <a:path w="1424588" h="2101578">
                  <a:moveTo>
                    <a:pt x="0" y="0"/>
                  </a:moveTo>
                  <a:lnTo>
                    <a:pt x="1424588" y="0"/>
                  </a:lnTo>
                  <a:lnTo>
                    <a:pt x="1424588" y="2101578"/>
                  </a:lnTo>
                  <a:lnTo>
                    <a:pt x="0" y="2101578"/>
                  </a:lnTo>
                  <a:close/>
                </a:path>
              </a:pathLst>
            </a:custGeom>
            <a:solidFill>
              <a:srgbClr val="1C5739"/>
            </a:solidFill>
          </p:spPr>
        </p:sp>
        <p:sp>
          <p:nvSpPr>
            <p:cNvPr id="10" name="TextBox 10"/>
            <p:cNvSpPr txBox="1"/>
            <p:nvPr/>
          </p:nvSpPr>
          <p:spPr>
            <a:xfrm>
              <a:off x="0" y="-19050"/>
              <a:ext cx="1424588" cy="2120628"/>
            </a:xfrm>
            <a:prstGeom prst="rect">
              <a:avLst/>
            </a:prstGeom>
          </p:spPr>
          <p:txBody>
            <a:bodyPr lIns="33867" tIns="33867" rIns="33867" bIns="33867" rtlCol="0" anchor="ctr"/>
            <a:lstStyle/>
            <a:p>
              <a:pPr algn="ctr">
                <a:lnSpc>
                  <a:spcPts val="1906"/>
                </a:lnSpc>
              </a:pPr>
              <a:endParaRPr sz="1200"/>
            </a:p>
          </p:txBody>
        </p:sp>
      </p:grpSp>
      <p:sp>
        <p:nvSpPr>
          <p:cNvPr id="11" name="Freeform 11"/>
          <p:cNvSpPr/>
          <p:nvPr/>
        </p:nvSpPr>
        <p:spPr>
          <a:xfrm>
            <a:off x="10465944" y="5798542"/>
            <a:ext cx="2537714" cy="1388821"/>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2" name="Freeform 12"/>
          <p:cNvSpPr/>
          <p:nvPr/>
        </p:nvSpPr>
        <p:spPr>
          <a:xfrm>
            <a:off x="8481378" y="734188"/>
            <a:ext cx="3657600" cy="5320598"/>
          </a:xfrm>
          <a:custGeom>
            <a:avLst/>
            <a:gdLst/>
            <a:ahLst/>
            <a:cxnLst/>
            <a:rect l="l" t="t" r="r" b="b"/>
            <a:pathLst>
              <a:path w="5486400" h="7980897">
                <a:moveTo>
                  <a:pt x="0" y="0"/>
                </a:moveTo>
                <a:lnTo>
                  <a:pt x="5486400" y="0"/>
                </a:lnTo>
                <a:lnTo>
                  <a:pt x="5486400" y="7980897"/>
                </a:lnTo>
                <a:lnTo>
                  <a:pt x="0" y="7980897"/>
                </a:lnTo>
                <a:lnTo>
                  <a:pt x="0" y="0"/>
                </a:lnTo>
                <a:close/>
              </a:path>
            </a:pathLst>
          </a:custGeom>
          <a:blipFill>
            <a:blip r:embed="rId4"/>
            <a:stretch>
              <a:fillRect b="-3116"/>
            </a:stretch>
          </a:blipFill>
        </p:spPr>
      </p:sp>
      <p:sp>
        <p:nvSpPr>
          <p:cNvPr id="13" name="TextBox 13"/>
          <p:cNvSpPr txBox="1"/>
          <p:nvPr/>
        </p:nvSpPr>
        <p:spPr>
          <a:xfrm>
            <a:off x="2438490" y="1037798"/>
            <a:ext cx="3774661" cy="923330"/>
          </a:xfrm>
          <a:prstGeom prst="rect">
            <a:avLst/>
          </a:prstGeom>
        </p:spPr>
        <p:txBody>
          <a:bodyPr lIns="0" tIns="0" rIns="0" bIns="0" rtlCol="0" anchor="t">
            <a:spAutoFit/>
          </a:bodyPr>
          <a:lstStyle/>
          <a:p>
            <a:pPr>
              <a:lnSpc>
                <a:spcPts val="7239"/>
              </a:lnSpc>
            </a:pPr>
            <a:r>
              <a:rPr lang="en-US" sz="5246" spc="514">
                <a:solidFill>
                  <a:srgbClr val="231F20"/>
                </a:solidFill>
                <a:latin typeface="Poppins"/>
                <a:ea typeface="Poppins"/>
                <a:cs typeface="Poppins"/>
                <a:sym typeface="Poppins"/>
              </a:rPr>
              <a:t>Content</a:t>
            </a:r>
          </a:p>
        </p:txBody>
      </p:sp>
      <p:sp>
        <p:nvSpPr>
          <p:cNvPr id="14" name="TextBox 14"/>
          <p:cNvSpPr txBox="1"/>
          <p:nvPr/>
        </p:nvSpPr>
        <p:spPr>
          <a:xfrm>
            <a:off x="2052879" y="2372043"/>
            <a:ext cx="6194582" cy="2662267"/>
          </a:xfrm>
          <a:prstGeom prst="rect">
            <a:avLst/>
          </a:prstGeom>
        </p:spPr>
        <p:txBody>
          <a:bodyPr wrap="square" lIns="0" tIns="0" rIns="0" bIns="0" rtlCol="0" anchor="t">
            <a:spAutoFit/>
          </a:bodyPr>
          <a:lstStyle/>
          <a:p>
            <a:pPr>
              <a:spcBef>
                <a:spcPct val="0"/>
              </a:spcBef>
            </a:pPr>
            <a:r>
              <a:rPr lang="en-US" sz="2000" spc="85" dirty="0" smtClean="0">
                <a:solidFill>
                  <a:srgbClr val="231F20"/>
                </a:solidFill>
                <a:latin typeface="Open Sauce"/>
                <a:ea typeface="Open Sauce"/>
                <a:cs typeface="Open Sauce"/>
                <a:sym typeface="Open Sauce"/>
              </a:rPr>
              <a:t>Introduction </a:t>
            </a:r>
          </a:p>
          <a:p>
            <a:pPr>
              <a:spcBef>
                <a:spcPct val="0"/>
              </a:spcBef>
            </a:pPr>
            <a:r>
              <a:rPr lang="en-US" spc="85" dirty="0" smtClean="0">
                <a:solidFill>
                  <a:srgbClr val="231F20"/>
                </a:solidFill>
                <a:latin typeface="Open Sauce"/>
                <a:ea typeface="Open Sauce"/>
                <a:cs typeface="Open Sauce"/>
                <a:sym typeface="Open Sauce"/>
              </a:rPr>
              <a:t>Data Quality Dimensions </a:t>
            </a:r>
            <a:endParaRPr lang="en-US" spc="85" dirty="0">
              <a:solidFill>
                <a:srgbClr val="231F20"/>
              </a:solidFill>
              <a:latin typeface="Open Sauce"/>
              <a:ea typeface="Open Sauce"/>
              <a:cs typeface="Open Sauce"/>
              <a:sym typeface="Open Sauce"/>
            </a:endParaRPr>
          </a:p>
          <a:p>
            <a:pPr>
              <a:lnSpc>
                <a:spcPts val="2654"/>
              </a:lnSpc>
            </a:pPr>
            <a:r>
              <a:rPr lang="en-US" spc="85" dirty="0" smtClean="0">
                <a:solidFill>
                  <a:srgbClr val="231F20"/>
                </a:solidFill>
                <a:latin typeface="Open Sauce"/>
                <a:ea typeface="Open Sauce"/>
                <a:cs typeface="Open Sauce"/>
                <a:sym typeface="Open Sauce"/>
              </a:rPr>
              <a:t>Systematic Framework for High Quality Data Management </a:t>
            </a:r>
            <a:endParaRPr lang="en-US" spc="85" dirty="0">
              <a:solidFill>
                <a:srgbClr val="231F20"/>
              </a:solidFill>
              <a:latin typeface="Open Sauce"/>
              <a:ea typeface="Open Sauce"/>
              <a:cs typeface="Open Sauce"/>
              <a:sym typeface="Open Sauce"/>
            </a:endParaRPr>
          </a:p>
          <a:p>
            <a:pPr>
              <a:lnSpc>
                <a:spcPts val="2654"/>
              </a:lnSpc>
            </a:pPr>
            <a:r>
              <a:rPr lang="en-US" spc="85" dirty="0" smtClean="0">
                <a:solidFill>
                  <a:srgbClr val="231F20"/>
                </a:solidFill>
                <a:latin typeface="Open Sauce"/>
                <a:ea typeface="Open Sauce"/>
                <a:cs typeface="Open Sauce"/>
                <a:sym typeface="Open Sauce"/>
              </a:rPr>
              <a:t>Implementation Steps for Data Quality Assurance Framework</a:t>
            </a:r>
            <a:endParaRPr lang="en-US" spc="85" dirty="0">
              <a:solidFill>
                <a:srgbClr val="231F20"/>
              </a:solidFill>
              <a:latin typeface="Open Sauce"/>
              <a:ea typeface="Open Sauce"/>
              <a:cs typeface="Open Sauce"/>
              <a:sym typeface="Open Sauce"/>
            </a:endParaRPr>
          </a:p>
          <a:p>
            <a:pPr>
              <a:lnSpc>
                <a:spcPts val="2654"/>
              </a:lnSpc>
            </a:pPr>
            <a:r>
              <a:rPr lang="en-US" spc="85" dirty="0" smtClean="0">
                <a:solidFill>
                  <a:srgbClr val="231F20"/>
                </a:solidFill>
                <a:latin typeface="Open Sauce"/>
                <a:ea typeface="Open Sauce"/>
                <a:cs typeface="Open Sauce"/>
                <a:sym typeface="Open Sauce"/>
              </a:rPr>
              <a:t>Expected Outcomes for DQAF</a:t>
            </a:r>
            <a:endParaRPr lang="en-US" spc="85" dirty="0">
              <a:solidFill>
                <a:srgbClr val="231F20"/>
              </a:solidFill>
              <a:latin typeface="Open Sauce"/>
              <a:ea typeface="Open Sauce"/>
              <a:cs typeface="Open Sauce"/>
              <a:sym typeface="Open Sauce"/>
            </a:endParaRPr>
          </a:p>
          <a:p>
            <a:pPr>
              <a:lnSpc>
                <a:spcPts val="2654"/>
              </a:lnSpc>
            </a:pPr>
            <a:r>
              <a:rPr lang="en-US" spc="85" dirty="0" smtClean="0">
                <a:solidFill>
                  <a:srgbClr val="231F20"/>
                </a:solidFill>
                <a:latin typeface="Open Sauce"/>
                <a:ea typeface="Open Sauce"/>
                <a:cs typeface="Open Sauce"/>
                <a:sym typeface="Open Sauce"/>
              </a:rPr>
              <a:t>Institutionalizing Data Quality For Better Governance  </a:t>
            </a:r>
            <a:endParaRPr lang="en-US" spc="85" dirty="0">
              <a:solidFill>
                <a:srgbClr val="231F20"/>
              </a:solidFill>
              <a:latin typeface="Open Sauce"/>
              <a:ea typeface="Open Sauce"/>
              <a:cs typeface="Open Sauce"/>
              <a:sym typeface="Open Sauce"/>
            </a:endParaRPr>
          </a:p>
        </p:txBody>
      </p:sp>
      <p:grpSp>
        <p:nvGrpSpPr>
          <p:cNvPr id="15" name="Group 2"/>
          <p:cNvGrpSpPr/>
          <p:nvPr/>
        </p:nvGrpSpPr>
        <p:grpSpPr>
          <a:xfrm>
            <a:off x="1278444" y="2124667"/>
            <a:ext cx="568576" cy="3192283"/>
            <a:chOff x="0" y="-59217"/>
            <a:chExt cx="224623" cy="1261149"/>
          </a:xfrm>
        </p:grpSpPr>
        <p:sp>
          <p:nvSpPr>
            <p:cNvPr id="16" name="Freeform 3"/>
            <p:cNvSpPr/>
            <p:nvPr/>
          </p:nvSpPr>
          <p:spPr>
            <a:xfrm>
              <a:off x="0" y="-33120"/>
              <a:ext cx="224623" cy="1235052"/>
            </a:xfrm>
            <a:custGeom>
              <a:avLst/>
              <a:gdLst/>
              <a:ahLst/>
              <a:cxnLst/>
              <a:rect l="l" t="t" r="r" b="b"/>
              <a:pathLst>
                <a:path w="224623" h="1137324">
                  <a:moveTo>
                    <a:pt x="112311" y="0"/>
                  </a:moveTo>
                  <a:lnTo>
                    <a:pt x="112311" y="0"/>
                  </a:lnTo>
                  <a:cubicBezTo>
                    <a:pt x="142098" y="0"/>
                    <a:pt x="170665" y="11833"/>
                    <a:pt x="191727" y="32895"/>
                  </a:cubicBezTo>
                  <a:cubicBezTo>
                    <a:pt x="212790" y="53958"/>
                    <a:pt x="224623" y="82525"/>
                    <a:pt x="224623" y="112311"/>
                  </a:cubicBezTo>
                  <a:lnTo>
                    <a:pt x="224623" y="1025013"/>
                  </a:lnTo>
                  <a:cubicBezTo>
                    <a:pt x="224623" y="1054800"/>
                    <a:pt x="212790" y="1083366"/>
                    <a:pt x="191727" y="1104429"/>
                  </a:cubicBezTo>
                  <a:cubicBezTo>
                    <a:pt x="170665" y="1125491"/>
                    <a:pt x="142098" y="1137324"/>
                    <a:pt x="112311" y="1137324"/>
                  </a:cubicBezTo>
                  <a:lnTo>
                    <a:pt x="112311" y="1137324"/>
                  </a:lnTo>
                  <a:cubicBezTo>
                    <a:pt x="50283" y="1137324"/>
                    <a:pt x="0" y="1087041"/>
                    <a:pt x="0" y="1025013"/>
                  </a:cubicBezTo>
                  <a:lnTo>
                    <a:pt x="0" y="112311"/>
                  </a:lnTo>
                  <a:cubicBezTo>
                    <a:pt x="0" y="50283"/>
                    <a:pt x="50283" y="0"/>
                    <a:pt x="112311" y="0"/>
                  </a:cubicBezTo>
                  <a:close/>
                </a:path>
              </a:pathLst>
            </a:custGeom>
            <a:solidFill>
              <a:srgbClr val="1C5739"/>
            </a:solidFill>
            <a:ln cap="rnd">
              <a:noFill/>
              <a:prstDash val="solid"/>
              <a:round/>
            </a:ln>
          </p:spPr>
        </p:sp>
        <p:sp>
          <p:nvSpPr>
            <p:cNvPr id="17" name="TextBox 4"/>
            <p:cNvSpPr txBox="1"/>
            <p:nvPr/>
          </p:nvSpPr>
          <p:spPr>
            <a:xfrm>
              <a:off x="0" y="-59217"/>
              <a:ext cx="224623" cy="1261149"/>
            </a:xfrm>
            <a:prstGeom prst="rect">
              <a:avLst/>
            </a:prstGeom>
          </p:spPr>
          <p:txBody>
            <a:bodyPr lIns="0" tIns="0" rIns="0" bIns="0" rtlCol="0" anchor="ctr"/>
            <a:lstStyle/>
            <a:p>
              <a:pPr algn="ctr">
                <a:lnSpc>
                  <a:spcPts val="2654"/>
                </a:lnSpc>
              </a:pPr>
              <a:r>
                <a:rPr lang="en-US" sz="1466" b="1" spc="85" dirty="0">
                  <a:solidFill>
                    <a:srgbClr val="FDFBFB"/>
                  </a:solidFill>
                  <a:latin typeface="Open Sauce Bold"/>
                  <a:ea typeface="Open Sauce Bold"/>
                  <a:cs typeface="Open Sauce Bold"/>
                  <a:sym typeface="Open Sauce Bold"/>
                </a:rPr>
                <a:t>01</a:t>
              </a:r>
            </a:p>
            <a:p>
              <a:pPr algn="ctr">
                <a:lnSpc>
                  <a:spcPts val="2654"/>
                </a:lnSpc>
              </a:pPr>
              <a:r>
                <a:rPr lang="en-US" sz="1466" b="1" spc="85" dirty="0">
                  <a:solidFill>
                    <a:srgbClr val="FDFBFB"/>
                  </a:solidFill>
                  <a:latin typeface="Open Sauce Bold"/>
                  <a:ea typeface="Open Sauce Bold"/>
                  <a:cs typeface="Open Sauce Bold"/>
                  <a:sym typeface="Open Sauce Bold"/>
                </a:rPr>
                <a:t>02</a:t>
              </a:r>
            </a:p>
            <a:p>
              <a:pPr algn="ctr">
                <a:lnSpc>
                  <a:spcPts val="2654"/>
                </a:lnSpc>
              </a:pPr>
              <a:r>
                <a:rPr lang="en-US" sz="1466" b="1" spc="85" dirty="0">
                  <a:solidFill>
                    <a:srgbClr val="FDFBFB"/>
                  </a:solidFill>
                  <a:latin typeface="Open Sauce Bold"/>
                  <a:ea typeface="Open Sauce Bold"/>
                  <a:cs typeface="Open Sauce Bold"/>
                  <a:sym typeface="Open Sauce Bold"/>
                </a:rPr>
                <a:t>03</a:t>
              </a:r>
            </a:p>
            <a:p>
              <a:pPr algn="ctr">
                <a:lnSpc>
                  <a:spcPts val="2654"/>
                </a:lnSpc>
              </a:pPr>
              <a:endParaRPr lang="en-US" sz="1466" b="1" spc="85" dirty="0">
                <a:solidFill>
                  <a:srgbClr val="FDFBFB"/>
                </a:solidFill>
                <a:latin typeface="Open Sauce Bold"/>
                <a:ea typeface="Open Sauce Bold"/>
                <a:cs typeface="Open Sauce Bold"/>
                <a:sym typeface="Open Sauce Bold"/>
              </a:endParaRPr>
            </a:p>
            <a:p>
              <a:pPr algn="ctr">
                <a:lnSpc>
                  <a:spcPts val="2654"/>
                </a:lnSpc>
              </a:pPr>
              <a:r>
                <a:rPr lang="en-US" sz="1466" b="1" spc="85" dirty="0" smtClean="0">
                  <a:solidFill>
                    <a:srgbClr val="FDFBFB"/>
                  </a:solidFill>
                  <a:latin typeface="Open Sauce Bold"/>
                  <a:ea typeface="Open Sauce Bold"/>
                  <a:cs typeface="Open Sauce Bold"/>
                  <a:sym typeface="Open Sauce Bold"/>
                </a:rPr>
                <a:t>04</a:t>
              </a:r>
              <a:endParaRPr lang="en-US" sz="1466" b="1" spc="85" dirty="0">
                <a:solidFill>
                  <a:srgbClr val="FDFBFB"/>
                </a:solidFill>
                <a:latin typeface="Open Sauce Bold"/>
                <a:ea typeface="Open Sauce Bold"/>
                <a:cs typeface="Open Sauce Bold"/>
                <a:sym typeface="Open Sauce Bold"/>
              </a:endParaRPr>
            </a:p>
            <a:p>
              <a:pPr algn="ctr">
                <a:lnSpc>
                  <a:spcPts val="2654"/>
                </a:lnSpc>
              </a:pPr>
              <a:r>
                <a:rPr lang="en-US" sz="1466" b="1" spc="85" dirty="0" smtClean="0">
                  <a:solidFill>
                    <a:srgbClr val="FDFBFB"/>
                  </a:solidFill>
                  <a:latin typeface="Open Sauce Bold"/>
                  <a:ea typeface="Open Sauce Bold"/>
                  <a:cs typeface="Open Sauce Bold"/>
                  <a:sym typeface="Open Sauce Bold"/>
                </a:rPr>
                <a:t>05</a:t>
              </a:r>
              <a:endParaRPr lang="en-US" sz="1466" b="1" spc="85" dirty="0">
                <a:solidFill>
                  <a:srgbClr val="FDFBFB"/>
                </a:solidFill>
                <a:latin typeface="Open Sauce Bold"/>
                <a:ea typeface="Open Sauce Bold"/>
                <a:cs typeface="Open Sauce Bold"/>
                <a:sym typeface="Open Sauce Bold"/>
              </a:endParaRPr>
            </a:p>
            <a:p>
              <a:pPr algn="ctr">
                <a:lnSpc>
                  <a:spcPts val="2654"/>
                </a:lnSpc>
              </a:pPr>
              <a:r>
                <a:rPr lang="en-US" sz="1466" b="1" spc="85" dirty="0" smtClean="0">
                  <a:solidFill>
                    <a:srgbClr val="FDFBFB"/>
                  </a:solidFill>
                  <a:latin typeface="Open Sauce Bold"/>
                  <a:ea typeface="Open Sauce Bold"/>
                  <a:cs typeface="Open Sauce Bold"/>
                  <a:sym typeface="Open Sauce Bold"/>
                </a:rPr>
                <a:t>06</a:t>
              </a:r>
            </a:p>
            <a:p>
              <a:pPr algn="ctr">
                <a:lnSpc>
                  <a:spcPts val="2654"/>
                </a:lnSpc>
              </a:pPr>
              <a:r>
                <a:rPr lang="en-US" sz="1466" b="1" spc="85" dirty="0" smtClean="0">
                  <a:solidFill>
                    <a:srgbClr val="FDFBFB"/>
                  </a:solidFill>
                  <a:latin typeface="Open Sauce Bold"/>
                  <a:ea typeface="Open Sauce Bold"/>
                  <a:cs typeface="Open Sauce Bold"/>
                  <a:sym typeface="Open Sauce Bold"/>
                </a:rPr>
                <a:t>07</a:t>
              </a:r>
              <a:endParaRPr lang="en-US" sz="1466" b="1" spc="85" dirty="0">
                <a:solidFill>
                  <a:srgbClr val="FDFBFB"/>
                </a:solidFill>
                <a:latin typeface="Open Sauce Bold"/>
                <a:ea typeface="Open Sauce Bold"/>
                <a:cs typeface="Open Sauce Bold"/>
                <a:sym typeface="Open Sauce Bold"/>
              </a:endParaRPr>
            </a:p>
          </p:txBody>
        </p:sp>
      </p:grpSp>
    </p:spTree>
    <p:extLst>
      <p:ext uri="{BB962C8B-B14F-4D97-AF65-F5344CB8AC3E}">
        <p14:creationId xmlns:p14="http://schemas.microsoft.com/office/powerpoint/2010/main" val="272273942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519900" y="5249834"/>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11258642" y="3990080"/>
            <a:ext cx="1390073" cy="139007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5" name="TextBox 5"/>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6" name="Freeform 6"/>
          <p:cNvSpPr/>
          <p:nvPr/>
        </p:nvSpPr>
        <p:spPr>
          <a:xfrm>
            <a:off x="-1769897" y="700782"/>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9" name="TextBox 9"/>
          <p:cNvSpPr txBox="1"/>
          <p:nvPr/>
        </p:nvSpPr>
        <p:spPr>
          <a:xfrm>
            <a:off x="-108709" y="-732493"/>
            <a:ext cx="4956994" cy="5085549"/>
          </a:xfrm>
          <a:prstGeom prst="rect">
            <a:avLst/>
          </a:prstGeom>
        </p:spPr>
        <p:txBody>
          <a:bodyPr lIns="33867" tIns="33867" rIns="33867" bIns="33867" rtlCol="0" anchor="ctr"/>
          <a:lstStyle/>
          <a:p>
            <a:pPr algn="ctr">
              <a:lnSpc>
                <a:spcPts val="1906"/>
              </a:lnSpc>
              <a:spcBef>
                <a:spcPct val="0"/>
              </a:spcBef>
            </a:pPr>
            <a:endParaRPr sz="1200"/>
          </a:p>
        </p:txBody>
      </p:sp>
      <p:grpSp>
        <p:nvGrpSpPr>
          <p:cNvPr id="10" name="Group 10"/>
          <p:cNvGrpSpPr/>
          <p:nvPr/>
        </p:nvGrpSpPr>
        <p:grpSpPr>
          <a:xfrm>
            <a:off x="3396580" y="303546"/>
            <a:ext cx="776411" cy="1273606"/>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45" name="Group 14"/>
          <p:cNvGrpSpPr/>
          <p:nvPr/>
        </p:nvGrpSpPr>
        <p:grpSpPr>
          <a:xfrm>
            <a:off x="3490533" y="421781"/>
            <a:ext cx="5339198" cy="1050088"/>
            <a:chOff x="-406542" y="-37271"/>
            <a:chExt cx="7431150" cy="1963167"/>
          </a:xfrm>
        </p:grpSpPr>
        <p:sp>
          <p:nvSpPr>
            <p:cNvPr id="46" name="Freeform 15"/>
            <p:cNvSpPr/>
            <p:nvPr/>
          </p:nvSpPr>
          <p:spPr>
            <a:xfrm>
              <a:off x="-406542" y="-37271"/>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sp>
        <p:nvSpPr>
          <p:cNvPr id="47" name="TextBox 39"/>
          <p:cNvSpPr txBox="1"/>
          <p:nvPr/>
        </p:nvSpPr>
        <p:spPr>
          <a:xfrm>
            <a:off x="4435965" y="700782"/>
            <a:ext cx="3448334" cy="451342"/>
          </a:xfrm>
          <a:prstGeom prst="rect">
            <a:avLst/>
          </a:prstGeom>
        </p:spPr>
        <p:txBody>
          <a:bodyPr wrap="square" lIns="0" tIns="0" rIns="0" bIns="0" rtlCol="0" anchor="t">
            <a:spAutoFit/>
          </a:bodyPr>
          <a:lstStyle/>
          <a:p>
            <a:pPr lvl="0">
              <a:spcBef>
                <a:spcPct val="0"/>
              </a:spcBef>
            </a:pPr>
            <a:r>
              <a:rPr lang="en-GB" sz="2933" b="1" spc="95" dirty="0" smtClean="0">
                <a:solidFill>
                  <a:srgbClr val="FFFFFF"/>
                </a:solidFill>
                <a:latin typeface="Open Sauce"/>
                <a:ea typeface="Open Sauce"/>
                <a:cs typeface="Open Sauce"/>
                <a:sym typeface="Open Sauce"/>
              </a:rPr>
              <a:t>Introduction </a:t>
            </a:r>
            <a:endParaRPr lang="en-US" sz="2933" b="1" spc="95" dirty="0">
              <a:solidFill>
                <a:srgbClr val="FFFFFF"/>
              </a:solidFill>
              <a:latin typeface="Open Sauce"/>
              <a:ea typeface="Open Sauce"/>
              <a:cs typeface="Open Sauce"/>
              <a:sym typeface="Open Sauce"/>
            </a:endParaRPr>
          </a:p>
        </p:txBody>
      </p:sp>
      <p:sp>
        <p:nvSpPr>
          <p:cNvPr id="54" name="TextBox 39"/>
          <p:cNvSpPr txBox="1"/>
          <p:nvPr/>
        </p:nvSpPr>
        <p:spPr>
          <a:xfrm>
            <a:off x="1363850" y="1509080"/>
            <a:ext cx="9690297" cy="4801314"/>
          </a:xfrm>
          <a:prstGeom prst="rect">
            <a:avLst/>
          </a:prstGeom>
        </p:spPr>
        <p:txBody>
          <a:bodyPr wrap="square" lIns="0" tIns="0" rIns="0" bIns="0" rtlCol="0" anchor="t">
            <a:spAutoFit/>
          </a:bodyPr>
          <a:lstStyle/>
          <a:p>
            <a:pPr lvl="0">
              <a:spcBef>
                <a:spcPct val="0"/>
              </a:spcBef>
            </a:pPr>
            <a:r>
              <a:rPr lang="en-GB" sz="2400" spc="95" dirty="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A Data Quality Assurance Framework is a structured plan or system that an organization uses to make sure its data is accurate, complete, timely, consistent, valid, and secure at every </a:t>
            </a:r>
            <a:r>
              <a:rPr lang="en-GB" sz="24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stage from </a:t>
            </a:r>
            <a:r>
              <a:rPr lang="en-GB" sz="2400" spc="95" dirty="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collection to storage, analysis, and reporting.</a:t>
            </a:r>
            <a:endParaRPr lang="en-GB" sz="24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endParaRPr>
          </a:p>
          <a:p>
            <a:pPr lvl="0">
              <a:spcBef>
                <a:spcPct val="0"/>
              </a:spcBef>
            </a:pPr>
            <a:endParaRPr lang="en-GB" sz="2400" spc="95" dirty="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endParaRPr>
          </a:p>
          <a:p>
            <a:pPr lvl="0">
              <a:spcBef>
                <a:spcPct val="0"/>
              </a:spcBef>
            </a:pPr>
            <a:r>
              <a:rPr lang="en-GB" sz="24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Reliable </a:t>
            </a:r>
            <a:r>
              <a:rPr lang="en-GB" sz="2400" spc="95" dirty="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and high-quality data is critical for effective decision making within local government </a:t>
            </a:r>
            <a:r>
              <a:rPr lang="en-GB" sz="24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institutions such as the </a:t>
            </a:r>
            <a:r>
              <a:rPr lang="en-GB" sz="2400" spc="95" dirty="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Ahanta West Municipal Assembly (AWMA), as mandated by the Local Governance Act, 2016 (Act 936), is </a:t>
            </a:r>
            <a:r>
              <a:rPr lang="en-GB" sz="24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no exception. They are responsible </a:t>
            </a:r>
            <a:r>
              <a:rPr lang="en-GB" sz="2400" spc="95" dirty="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for ensuring the planning, budgeting, implementation, and monitoring of local development initiatives. However, data quality is often assumed rather than systematically assured, resulting in errors, inefficiencies, and reduced public trust</a:t>
            </a:r>
            <a:r>
              <a:rPr lang="en-GB" sz="24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a:t>
            </a:r>
            <a:endParaRPr lang="en-US" sz="1600" spc="95" dirty="0">
              <a:solidFill>
                <a:schemeClr val="tx1">
                  <a:lumMod val="95000"/>
                  <a:lumOff val="5000"/>
                </a:schemeClr>
              </a:solidFill>
              <a:latin typeface="Open Sauce"/>
              <a:ea typeface="Open Sauce"/>
              <a:cs typeface="Open Sauce"/>
              <a:sym typeface="Open Sauce"/>
            </a:endParaRPr>
          </a:p>
        </p:txBody>
      </p:sp>
    </p:spTree>
    <p:extLst>
      <p:ext uri="{BB962C8B-B14F-4D97-AF65-F5344CB8AC3E}">
        <p14:creationId xmlns:p14="http://schemas.microsoft.com/office/powerpoint/2010/main" val="1626987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3046" y="1"/>
            <a:ext cx="10691446" cy="2082018"/>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4" name="TextBox 4"/>
          <p:cNvSpPr txBox="1"/>
          <p:nvPr/>
        </p:nvSpPr>
        <p:spPr>
          <a:xfrm>
            <a:off x="1735016" y="841948"/>
            <a:ext cx="8721968" cy="677108"/>
          </a:xfrm>
          <a:prstGeom prst="rect">
            <a:avLst/>
          </a:prstGeom>
        </p:spPr>
        <p:txBody>
          <a:bodyPr wrap="square" lIns="0" tIns="0" rIns="0" bIns="0" rtlCol="0" anchor="t">
            <a:spAutoFit/>
          </a:bodyPr>
          <a:lstStyle/>
          <a:p>
            <a:pPr lvl="0" algn="ctr">
              <a:spcBef>
                <a:spcPct val="0"/>
              </a:spcBef>
            </a:pPr>
            <a:r>
              <a:rPr lang="en-GB" sz="4400" b="1" spc="95" dirty="0" smtClean="0">
                <a:solidFill>
                  <a:srgbClr val="FFFFFF"/>
                </a:solidFill>
                <a:latin typeface="Open Sauce"/>
                <a:ea typeface="Open Sauce"/>
                <a:cs typeface="Open Sauce"/>
                <a:sym typeface="Open Sauce"/>
              </a:rPr>
              <a:t>Data Quality Dimension </a:t>
            </a:r>
            <a:endParaRPr lang="en-US" sz="4400" b="1" spc="95" dirty="0">
              <a:solidFill>
                <a:srgbClr val="FFFFFF"/>
              </a:solidFill>
              <a:latin typeface="Open Sauce"/>
              <a:ea typeface="Open Sauce"/>
              <a:cs typeface="Open Sauce"/>
              <a:sym typeface="Open Sauce"/>
            </a:endParaRPr>
          </a:p>
        </p:txBody>
      </p:sp>
      <p:sp>
        <p:nvSpPr>
          <p:cNvPr id="5" name="Freeform 5"/>
          <p:cNvSpPr/>
          <p:nvPr/>
        </p:nvSpPr>
        <p:spPr>
          <a:xfrm flipH="1" flipV="1">
            <a:off x="-2534169" y="0"/>
            <a:ext cx="5068337" cy="4496997"/>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6" name="Freeform 6"/>
          <p:cNvSpPr/>
          <p:nvPr/>
        </p:nvSpPr>
        <p:spPr>
          <a:xfrm flipH="1">
            <a:off x="9657832" y="2361004"/>
            <a:ext cx="5068337" cy="4496997"/>
          </a:xfrm>
          <a:custGeom>
            <a:avLst/>
            <a:gdLst/>
            <a:ahLst/>
            <a:cxnLst/>
            <a:rect l="l" t="t" r="r" b="b"/>
            <a:pathLst>
              <a:path w="7602505" h="6745495">
                <a:moveTo>
                  <a:pt x="7602506" y="0"/>
                </a:moveTo>
                <a:lnTo>
                  <a:pt x="0" y="0"/>
                </a:lnTo>
                <a:lnTo>
                  <a:pt x="0" y="6745495"/>
                </a:lnTo>
                <a:lnTo>
                  <a:pt x="7602506" y="6745495"/>
                </a:lnTo>
                <a:lnTo>
                  <a:pt x="7602506"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7" name="TextBox 39"/>
          <p:cNvSpPr txBox="1"/>
          <p:nvPr/>
        </p:nvSpPr>
        <p:spPr>
          <a:xfrm>
            <a:off x="1798561" y="2248498"/>
            <a:ext cx="8360416" cy="4124206"/>
          </a:xfrm>
          <a:prstGeom prst="rect">
            <a:avLst/>
          </a:prstGeom>
        </p:spPr>
        <p:txBody>
          <a:bodyPr wrap="square" lIns="0" tIns="0" rIns="0" bIns="0" rtlCol="0" anchor="t">
            <a:spAutoFit/>
          </a:bodyPr>
          <a:lstStyle/>
          <a:p>
            <a:pPr>
              <a:spcBef>
                <a:spcPct val="0"/>
              </a:spcBef>
            </a:pPr>
            <a:r>
              <a:rPr lang="en-US" sz="2800" dirty="0"/>
              <a:t>Data quality dimensions are measurable aspects or characteristics used to define, assess, and improve the quality of data. They break down the broad concept of "data quality" into specific, actionable components. Think of them as different lenses through which you evaluate how well your data serves its intended purpose. Below are some data quality dimensions and its significance for AWMA.</a:t>
            </a:r>
            <a:endParaRPr lang="en-GB" sz="2800" dirty="0"/>
          </a:p>
          <a:p>
            <a:pPr lvl="0">
              <a:spcBef>
                <a:spcPct val="0"/>
              </a:spcBef>
            </a:pPr>
            <a:r>
              <a:rPr lang="en-GB" sz="1600" spc="95" dirty="0" smtClean="0">
                <a:solidFill>
                  <a:srgbClr val="FFFFFF"/>
                </a:solidFill>
                <a:latin typeface="Open Sauce"/>
                <a:ea typeface="Open Sauce"/>
                <a:cs typeface="Open Sauce"/>
                <a:sym typeface="Open Sauce"/>
              </a:rPr>
              <a:t>and </a:t>
            </a:r>
            <a:r>
              <a:rPr lang="en-GB" sz="1600" spc="95" dirty="0">
                <a:solidFill>
                  <a:srgbClr val="FFFFFF"/>
                </a:solidFill>
                <a:latin typeface="Open Sauce"/>
                <a:ea typeface="Open Sauce"/>
                <a:cs typeface="Open Sauce"/>
                <a:sym typeface="Open Sauce"/>
              </a:rPr>
              <a:t>ensuring informed decision-making.</a:t>
            </a:r>
            <a:endParaRPr lang="en-US" sz="1600" spc="95" dirty="0">
              <a:solidFill>
                <a:srgbClr val="FFFFFF"/>
              </a:solidFill>
              <a:latin typeface="Open Sauce"/>
              <a:ea typeface="Open Sauce"/>
              <a:cs typeface="Open Sauce"/>
              <a:sym typeface="Open Sauce"/>
            </a:endParaRPr>
          </a:p>
        </p:txBody>
      </p:sp>
    </p:spTree>
    <p:extLst>
      <p:ext uri="{BB962C8B-B14F-4D97-AF65-F5344CB8AC3E}">
        <p14:creationId xmlns:p14="http://schemas.microsoft.com/office/powerpoint/2010/main" val="422290918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28330" y="5049281"/>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11258642" y="3990080"/>
            <a:ext cx="1390073" cy="139007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5" name="TextBox 5"/>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6" name="Freeform 6"/>
          <p:cNvSpPr/>
          <p:nvPr/>
        </p:nvSpPr>
        <p:spPr>
          <a:xfrm>
            <a:off x="-1040147" y="1152124"/>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7" name="Group 7"/>
          <p:cNvGrpSpPr/>
          <p:nvPr/>
        </p:nvGrpSpPr>
        <p:grpSpPr>
          <a:xfrm>
            <a:off x="-1508428" y="-2603044"/>
            <a:ext cx="5294619" cy="517453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9" name="TextBox 9"/>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grpSp>
        <p:nvGrpSpPr>
          <p:cNvPr id="10" name="Group 10"/>
          <p:cNvGrpSpPr/>
          <p:nvPr/>
        </p:nvGrpSpPr>
        <p:grpSpPr>
          <a:xfrm>
            <a:off x="4188207" y="85846"/>
            <a:ext cx="776411" cy="1273606"/>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12" name="Group 12"/>
          <p:cNvGrpSpPr/>
          <p:nvPr/>
        </p:nvGrpSpPr>
        <p:grpSpPr>
          <a:xfrm>
            <a:off x="4321513" y="530822"/>
            <a:ext cx="217210" cy="403610"/>
            <a:chOff x="0" y="0"/>
            <a:chExt cx="406080" cy="754560"/>
          </a:xfrm>
        </p:grpSpPr>
        <p:sp>
          <p:nvSpPr>
            <p:cNvPr id="13"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sp>
        <p:nvSpPr>
          <p:cNvPr id="38" name="TextBox 38"/>
          <p:cNvSpPr txBox="1"/>
          <p:nvPr/>
        </p:nvSpPr>
        <p:spPr>
          <a:xfrm>
            <a:off x="265086" y="357841"/>
            <a:ext cx="3949618" cy="1107996"/>
          </a:xfrm>
          <a:prstGeom prst="rect">
            <a:avLst/>
          </a:prstGeom>
        </p:spPr>
        <p:txBody>
          <a:bodyPr wrap="square" lIns="0" tIns="0" rIns="0" bIns="0" rtlCol="0" anchor="t">
            <a:spAutoFit/>
          </a:bodyPr>
          <a:lstStyle/>
          <a:p>
            <a:pPr lvl="0">
              <a:spcBef>
                <a:spcPct val="0"/>
              </a:spcBef>
            </a:pPr>
            <a:r>
              <a:rPr lang="en-GB" sz="3600" b="1" spc="388" dirty="0">
                <a:solidFill>
                  <a:srgbClr val="FFFFFF"/>
                </a:solidFill>
                <a:latin typeface="Times New Roman" panose="02020603050405020304" pitchFamily="18" charset="0"/>
                <a:ea typeface="Poppins"/>
                <a:cs typeface="Times New Roman" panose="02020603050405020304" pitchFamily="18" charset="0"/>
                <a:sym typeface="Poppins"/>
              </a:rPr>
              <a:t>Data Quality Dimensions</a:t>
            </a:r>
            <a:endParaRPr lang="en-US" sz="3600" b="1" spc="388" dirty="0">
              <a:solidFill>
                <a:srgbClr val="FFFFFF"/>
              </a:solidFill>
              <a:latin typeface="Times New Roman" panose="02020603050405020304" pitchFamily="18" charset="0"/>
              <a:ea typeface="Poppins"/>
              <a:cs typeface="Times New Roman" panose="02020603050405020304" pitchFamily="18" charset="0"/>
              <a:sym typeface="Poppins"/>
            </a:endParaRPr>
          </a:p>
        </p:txBody>
      </p:sp>
      <p:sp>
        <p:nvSpPr>
          <p:cNvPr id="40" name="TextBox 40"/>
          <p:cNvSpPr txBox="1"/>
          <p:nvPr/>
        </p:nvSpPr>
        <p:spPr>
          <a:xfrm>
            <a:off x="3675622" y="496337"/>
            <a:ext cx="653021" cy="512961"/>
          </a:xfrm>
          <a:prstGeom prst="rect">
            <a:avLst/>
          </a:prstGeom>
        </p:spPr>
        <p:txBody>
          <a:bodyPr lIns="0" tIns="0" rIns="0" bIns="0" rtlCol="0" anchor="t">
            <a:spAutoFit/>
          </a:bodyPr>
          <a:lstStyle/>
          <a:p>
            <a:pPr algn="ctr">
              <a:lnSpc>
                <a:spcPts val="4032"/>
              </a:lnSpc>
              <a:spcBef>
                <a:spcPct val="0"/>
              </a:spcBef>
            </a:pPr>
            <a:r>
              <a:rPr lang="en-US" sz="2921" spc="286" dirty="0">
                <a:solidFill>
                  <a:srgbClr val="231F20"/>
                </a:solidFill>
                <a:latin typeface="Poppins"/>
                <a:ea typeface="Poppins"/>
                <a:cs typeface="Poppins"/>
                <a:sym typeface="Poppins"/>
              </a:rPr>
              <a:t>01</a:t>
            </a:r>
          </a:p>
        </p:txBody>
      </p:sp>
      <p:grpSp>
        <p:nvGrpSpPr>
          <p:cNvPr id="45" name="Group 14"/>
          <p:cNvGrpSpPr/>
          <p:nvPr/>
        </p:nvGrpSpPr>
        <p:grpSpPr>
          <a:xfrm>
            <a:off x="4389132" y="227773"/>
            <a:ext cx="3974884" cy="1050088"/>
            <a:chOff x="-185066" y="-23263"/>
            <a:chExt cx="7431150" cy="1963167"/>
          </a:xfrm>
        </p:grpSpPr>
        <p:sp>
          <p:nvSpPr>
            <p:cNvPr id="46"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sp>
        <p:nvSpPr>
          <p:cNvPr id="47" name="TextBox 39"/>
          <p:cNvSpPr txBox="1"/>
          <p:nvPr/>
        </p:nvSpPr>
        <p:spPr>
          <a:xfrm>
            <a:off x="5234592" y="444269"/>
            <a:ext cx="2131409" cy="451342"/>
          </a:xfrm>
          <a:prstGeom prst="rect">
            <a:avLst/>
          </a:prstGeom>
        </p:spPr>
        <p:txBody>
          <a:bodyPr wrap="square" lIns="0" tIns="0" rIns="0" bIns="0" rtlCol="0" anchor="t">
            <a:spAutoFit/>
          </a:bodyPr>
          <a:lstStyle/>
          <a:p>
            <a:pPr lvl="0">
              <a:spcBef>
                <a:spcPct val="0"/>
              </a:spcBef>
            </a:pPr>
            <a:r>
              <a:rPr lang="en-GB" sz="2933" b="1" spc="95" dirty="0">
                <a:solidFill>
                  <a:srgbClr val="FFFFFF"/>
                </a:solidFill>
                <a:latin typeface="Open Sauce"/>
                <a:ea typeface="Open Sauce"/>
                <a:cs typeface="Open Sauce"/>
                <a:sym typeface="Open Sauce"/>
              </a:rPr>
              <a:t>Accuracy</a:t>
            </a:r>
            <a:endParaRPr lang="en-US" sz="2933" b="1" spc="95" dirty="0">
              <a:solidFill>
                <a:srgbClr val="FFFFFF"/>
              </a:solidFill>
              <a:latin typeface="Open Sauce"/>
              <a:ea typeface="Open Sauce"/>
              <a:cs typeface="Open Sauce"/>
              <a:sym typeface="Open Sauce"/>
            </a:endParaRPr>
          </a:p>
        </p:txBody>
      </p:sp>
      <p:sp>
        <p:nvSpPr>
          <p:cNvPr id="54" name="TextBox 39"/>
          <p:cNvSpPr txBox="1"/>
          <p:nvPr/>
        </p:nvSpPr>
        <p:spPr>
          <a:xfrm>
            <a:off x="4328642" y="1447548"/>
            <a:ext cx="7422079" cy="1538883"/>
          </a:xfrm>
          <a:prstGeom prst="rect">
            <a:avLst/>
          </a:prstGeom>
        </p:spPr>
        <p:txBody>
          <a:bodyPr wrap="square" lIns="0" tIns="0" rIns="0" bIns="0" rtlCol="0" anchor="t">
            <a:spAutoFit/>
          </a:bodyPr>
          <a:lstStyle/>
          <a:p>
            <a:pPr lvl="0">
              <a:spcBef>
                <a:spcPct val="0"/>
              </a:spcBef>
            </a:pPr>
            <a:r>
              <a:rPr lang="en-GB" sz="2800" spc="95" dirty="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Accuracy reflects the degree to which data corresponds with actual conditions, essential for preventing resource </a:t>
            </a:r>
            <a:r>
              <a:rPr lang="en-GB" sz="1600" spc="95" dirty="0">
                <a:solidFill>
                  <a:srgbClr val="FFFFFF"/>
                </a:solidFill>
                <a:latin typeface="Open Sauce"/>
                <a:ea typeface="Open Sauce"/>
                <a:cs typeface="Open Sauce"/>
                <a:sym typeface="Open Sauce"/>
              </a:rPr>
              <a:t>misallocation and ensuring informed decision-making.</a:t>
            </a:r>
            <a:endParaRPr lang="en-US" sz="1600" spc="95" dirty="0">
              <a:solidFill>
                <a:srgbClr val="FFFFFF"/>
              </a:solidFill>
              <a:latin typeface="Open Sauce"/>
              <a:ea typeface="Open Sauce"/>
              <a:cs typeface="Open Sauce"/>
              <a:sym typeface="Open Sauce"/>
            </a:endParaRPr>
          </a:p>
        </p:txBody>
      </p:sp>
      <p:grpSp>
        <p:nvGrpSpPr>
          <p:cNvPr id="51" name="Group 14"/>
          <p:cNvGrpSpPr/>
          <p:nvPr/>
        </p:nvGrpSpPr>
        <p:grpSpPr>
          <a:xfrm>
            <a:off x="3044928" y="2932029"/>
            <a:ext cx="3974884" cy="1050088"/>
            <a:chOff x="-185066" y="-23263"/>
            <a:chExt cx="7431150" cy="1963167"/>
          </a:xfrm>
        </p:grpSpPr>
        <p:sp>
          <p:nvSpPr>
            <p:cNvPr id="52"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grpSp>
        <p:nvGrpSpPr>
          <p:cNvPr id="56" name="Group 12"/>
          <p:cNvGrpSpPr/>
          <p:nvPr/>
        </p:nvGrpSpPr>
        <p:grpSpPr>
          <a:xfrm>
            <a:off x="2853691" y="3222623"/>
            <a:ext cx="217210" cy="403610"/>
            <a:chOff x="0" y="0"/>
            <a:chExt cx="406080" cy="754560"/>
          </a:xfrm>
        </p:grpSpPr>
        <p:sp>
          <p:nvSpPr>
            <p:cNvPr id="57"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sp>
        <p:nvSpPr>
          <p:cNvPr id="58" name="TextBox 40"/>
          <p:cNvSpPr txBox="1"/>
          <p:nvPr/>
        </p:nvSpPr>
        <p:spPr>
          <a:xfrm>
            <a:off x="2196393" y="3184869"/>
            <a:ext cx="653021" cy="512961"/>
          </a:xfrm>
          <a:prstGeom prst="rect">
            <a:avLst/>
          </a:prstGeom>
        </p:spPr>
        <p:txBody>
          <a:bodyPr lIns="0" tIns="0" rIns="0" bIns="0" rtlCol="0" anchor="t">
            <a:spAutoFit/>
          </a:bodyPr>
          <a:lstStyle/>
          <a:p>
            <a:pPr algn="ctr">
              <a:lnSpc>
                <a:spcPts val="4032"/>
              </a:lnSpc>
              <a:spcBef>
                <a:spcPct val="0"/>
              </a:spcBef>
            </a:pPr>
            <a:r>
              <a:rPr lang="en-US" sz="2921" spc="286" dirty="0" smtClean="0">
                <a:solidFill>
                  <a:srgbClr val="231F20"/>
                </a:solidFill>
                <a:latin typeface="Poppins"/>
                <a:ea typeface="Poppins"/>
                <a:cs typeface="Poppins"/>
                <a:sym typeface="Poppins"/>
              </a:rPr>
              <a:t>02</a:t>
            </a:r>
            <a:endParaRPr lang="en-US" sz="2921" spc="286" dirty="0">
              <a:solidFill>
                <a:srgbClr val="231F20"/>
              </a:solidFill>
              <a:latin typeface="Poppins"/>
              <a:ea typeface="Poppins"/>
              <a:cs typeface="Poppins"/>
              <a:sym typeface="Poppins"/>
            </a:endParaRPr>
          </a:p>
        </p:txBody>
      </p:sp>
      <p:sp>
        <p:nvSpPr>
          <p:cNvPr id="59" name="TextBox 39"/>
          <p:cNvSpPr txBox="1"/>
          <p:nvPr/>
        </p:nvSpPr>
        <p:spPr>
          <a:xfrm>
            <a:off x="3591770" y="3166498"/>
            <a:ext cx="3022927" cy="492443"/>
          </a:xfrm>
          <a:prstGeom prst="rect">
            <a:avLst/>
          </a:prstGeom>
        </p:spPr>
        <p:txBody>
          <a:bodyPr wrap="square" lIns="0" tIns="0" rIns="0" bIns="0" rtlCol="0" anchor="t">
            <a:spAutoFit/>
          </a:bodyPr>
          <a:lstStyle/>
          <a:p>
            <a:pPr lvl="0">
              <a:spcBef>
                <a:spcPct val="0"/>
              </a:spcBef>
            </a:pPr>
            <a:r>
              <a:rPr lang="en-GB" sz="3200" b="1" spc="142" dirty="0">
                <a:solidFill>
                  <a:srgbClr val="FFFFFF"/>
                </a:solidFill>
                <a:latin typeface="Open Sauce"/>
                <a:ea typeface="Open Sauce"/>
                <a:cs typeface="Open Sauce"/>
                <a:sym typeface="Open Sauce"/>
              </a:rPr>
              <a:t>Completeness</a:t>
            </a:r>
            <a:endParaRPr lang="en-US" sz="3200" b="1" spc="142" dirty="0">
              <a:solidFill>
                <a:srgbClr val="FFFFFF"/>
              </a:solidFill>
              <a:latin typeface="Open Sauce"/>
              <a:ea typeface="Open Sauce"/>
              <a:cs typeface="Open Sauce"/>
              <a:sym typeface="Open Sauce"/>
            </a:endParaRPr>
          </a:p>
        </p:txBody>
      </p:sp>
      <p:sp>
        <p:nvSpPr>
          <p:cNvPr id="60" name="TextBox 39"/>
          <p:cNvSpPr txBox="1"/>
          <p:nvPr/>
        </p:nvSpPr>
        <p:spPr>
          <a:xfrm>
            <a:off x="2808843" y="4342651"/>
            <a:ext cx="7422079" cy="1969770"/>
          </a:xfrm>
          <a:prstGeom prst="rect">
            <a:avLst/>
          </a:prstGeom>
        </p:spPr>
        <p:txBody>
          <a:bodyPr wrap="square" lIns="0" tIns="0" rIns="0" bIns="0" rtlCol="0" anchor="t">
            <a:spAutoFit/>
          </a:bodyPr>
          <a:lstStyle/>
          <a:p>
            <a:pPr lvl="0">
              <a:spcBef>
                <a:spcPct val="0"/>
              </a:spcBef>
            </a:pPr>
            <a:r>
              <a:rPr lang="en-GB" sz="28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Completeness indicates that all required data fields are populated, which is crucial for avoiding gaps in revenue and development data that could impact planning.</a:t>
            </a:r>
            <a:r>
              <a:rPr lang="en-GB" spc="95" dirty="0" smtClean="0">
                <a:solidFill>
                  <a:srgbClr val="FFFFFF"/>
                </a:solidFill>
                <a:latin typeface="Open Sauce"/>
                <a:ea typeface="Open Sauce"/>
                <a:cs typeface="Open Sauce"/>
                <a:sym typeface="Open Sauce"/>
              </a:rPr>
              <a:t> </a:t>
            </a:r>
            <a:r>
              <a:rPr lang="en-GB" sz="1600" spc="95" dirty="0">
                <a:solidFill>
                  <a:srgbClr val="FFFFFF"/>
                </a:solidFill>
                <a:latin typeface="Open Sauce"/>
                <a:ea typeface="Open Sauce"/>
                <a:cs typeface="Open Sauce"/>
                <a:sym typeface="Open Sauce"/>
              </a:rPr>
              <a:t>and ensuring informed decision-making.</a:t>
            </a:r>
            <a:endParaRPr lang="en-US" sz="1600" spc="95" dirty="0">
              <a:solidFill>
                <a:srgbClr val="FFFFFF"/>
              </a:solidFill>
              <a:latin typeface="Open Sauce"/>
              <a:ea typeface="Open Sauce"/>
              <a:cs typeface="Open Sauce"/>
              <a:sym typeface="Open Sauce"/>
            </a:endParaRPr>
          </a:p>
        </p:txBody>
      </p:sp>
      <p:grpSp>
        <p:nvGrpSpPr>
          <p:cNvPr id="61" name="Group 10"/>
          <p:cNvGrpSpPr/>
          <p:nvPr/>
        </p:nvGrpSpPr>
        <p:grpSpPr>
          <a:xfrm>
            <a:off x="2771761" y="2805799"/>
            <a:ext cx="776411" cy="1273606"/>
            <a:chOff x="0" y="0"/>
            <a:chExt cx="1451520" cy="2381040"/>
          </a:xfrm>
        </p:grpSpPr>
        <p:sp>
          <p:nvSpPr>
            <p:cNvPr id="62"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spTree>
    <p:extLst>
      <p:ext uri="{BB962C8B-B14F-4D97-AF65-F5344CB8AC3E}">
        <p14:creationId xmlns:p14="http://schemas.microsoft.com/office/powerpoint/2010/main" val="150448423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28330" y="5049281"/>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11258642" y="3990080"/>
            <a:ext cx="1390073" cy="139007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5" name="TextBox 5"/>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6" name="Freeform 6"/>
          <p:cNvSpPr/>
          <p:nvPr/>
        </p:nvSpPr>
        <p:spPr>
          <a:xfrm>
            <a:off x="-1040147" y="1152124"/>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7" name="Group 7"/>
          <p:cNvGrpSpPr/>
          <p:nvPr/>
        </p:nvGrpSpPr>
        <p:grpSpPr>
          <a:xfrm>
            <a:off x="-1508428" y="-2603044"/>
            <a:ext cx="5294619" cy="517453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9" name="TextBox 9"/>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grpSp>
        <p:nvGrpSpPr>
          <p:cNvPr id="10" name="Group 10"/>
          <p:cNvGrpSpPr/>
          <p:nvPr/>
        </p:nvGrpSpPr>
        <p:grpSpPr>
          <a:xfrm>
            <a:off x="4188207" y="85846"/>
            <a:ext cx="776411" cy="1273606"/>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12" name="Group 12"/>
          <p:cNvGrpSpPr/>
          <p:nvPr/>
        </p:nvGrpSpPr>
        <p:grpSpPr>
          <a:xfrm>
            <a:off x="4321513" y="530822"/>
            <a:ext cx="217210" cy="403610"/>
            <a:chOff x="0" y="0"/>
            <a:chExt cx="406080" cy="754560"/>
          </a:xfrm>
        </p:grpSpPr>
        <p:sp>
          <p:nvSpPr>
            <p:cNvPr id="13"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sp>
        <p:nvSpPr>
          <p:cNvPr id="38" name="TextBox 38"/>
          <p:cNvSpPr txBox="1"/>
          <p:nvPr/>
        </p:nvSpPr>
        <p:spPr>
          <a:xfrm>
            <a:off x="265086" y="357841"/>
            <a:ext cx="3949618" cy="1107996"/>
          </a:xfrm>
          <a:prstGeom prst="rect">
            <a:avLst/>
          </a:prstGeom>
        </p:spPr>
        <p:txBody>
          <a:bodyPr wrap="square" lIns="0" tIns="0" rIns="0" bIns="0" rtlCol="0" anchor="t">
            <a:spAutoFit/>
          </a:bodyPr>
          <a:lstStyle/>
          <a:p>
            <a:pPr lvl="0">
              <a:spcBef>
                <a:spcPct val="0"/>
              </a:spcBef>
            </a:pPr>
            <a:r>
              <a:rPr lang="en-GB" sz="3600" b="1" spc="388" dirty="0">
                <a:solidFill>
                  <a:srgbClr val="FFFFFF"/>
                </a:solidFill>
                <a:latin typeface="Times New Roman" panose="02020603050405020304" pitchFamily="18" charset="0"/>
                <a:ea typeface="Poppins"/>
                <a:cs typeface="Times New Roman" panose="02020603050405020304" pitchFamily="18" charset="0"/>
                <a:sym typeface="Poppins"/>
              </a:rPr>
              <a:t>Data Quality Dimensions</a:t>
            </a:r>
            <a:endParaRPr lang="en-US" sz="3600" b="1" spc="388" dirty="0">
              <a:solidFill>
                <a:srgbClr val="FFFFFF"/>
              </a:solidFill>
              <a:latin typeface="Times New Roman" panose="02020603050405020304" pitchFamily="18" charset="0"/>
              <a:ea typeface="Poppins"/>
              <a:cs typeface="Times New Roman" panose="02020603050405020304" pitchFamily="18" charset="0"/>
              <a:sym typeface="Poppins"/>
            </a:endParaRPr>
          </a:p>
        </p:txBody>
      </p:sp>
      <p:sp>
        <p:nvSpPr>
          <p:cNvPr id="40" name="TextBox 40"/>
          <p:cNvSpPr txBox="1"/>
          <p:nvPr/>
        </p:nvSpPr>
        <p:spPr>
          <a:xfrm>
            <a:off x="3675622" y="496337"/>
            <a:ext cx="653021" cy="512961"/>
          </a:xfrm>
          <a:prstGeom prst="rect">
            <a:avLst/>
          </a:prstGeom>
        </p:spPr>
        <p:txBody>
          <a:bodyPr lIns="0" tIns="0" rIns="0" bIns="0" rtlCol="0" anchor="t">
            <a:spAutoFit/>
          </a:bodyPr>
          <a:lstStyle/>
          <a:p>
            <a:pPr algn="ctr">
              <a:lnSpc>
                <a:spcPts val="4032"/>
              </a:lnSpc>
              <a:spcBef>
                <a:spcPct val="0"/>
              </a:spcBef>
            </a:pPr>
            <a:r>
              <a:rPr lang="en-US" sz="2921" spc="286" dirty="0" smtClean="0">
                <a:solidFill>
                  <a:srgbClr val="231F20"/>
                </a:solidFill>
                <a:latin typeface="Poppins"/>
                <a:ea typeface="Poppins"/>
                <a:cs typeface="Poppins"/>
                <a:sym typeface="Poppins"/>
              </a:rPr>
              <a:t>03</a:t>
            </a:r>
            <a:endParaRPr lang="en-US" sz="2921" spc="286" dirty="0">
              <a:solidFill>
                <a:srgbClr val="231F20"/>
              </a:solidFill>
              <a:latin typeface="Poppins"/>
              <a:ea typeface="Poppins"/>
              <a:cs typeface="Poppins"/>
              <a:sym typeface="Poppins"/>
            </a:endParaRPr>
          </a:p>
        </p:txBody>
      </p:sp>
      <p:grpSp>
        <p:nvGrpSpPr>
          <p:cNvPr id="45" name="Group 14"/>
          <p:cNvGrpSpPr/>
          <p:nvPr/>
        </p:nvGrpSpPr>
        <p:grpSpPr>
          <a:xfrm>
            <a:off x="4389132" y="227773"/>
            <a:ext cx="3974884" cy="1050088"/>
            <a:chOff x="-185066" y="-23263"/>
            <a:chExt cx="7431150" cy="1963167"/>
          </a:xfrm>
        </p:grpSpPr>
        <p:sp>
          <p:nvSpPr>
            <p:cNvPr id="46"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sp>
        <p:nvSpPr>
          <p:cNvPr id="47" name="TextBox 39"/>
          <p:cNvSpPr txBox="1"/>
          <p:nvPr/>
        </p:nvSpPr>
        <p:spPr>
          <a:xfrm>
            <a:off x="5234592" y="444269"/>
            <a:ext cx="2285324" cy="492443"/>
          </a:xfrm>
          <a:prstGeom prst="rect">
            <a:avLst/>
          </a:prstGeom>
        </p:spPr>
        <p:txBody>
          <a:bodyPr wrap="square" lIns="0" tIns="0" rIns="0" bIns="0" rtlCol="0" anchor="t">
            <a:spAutoFit/>
          </a:bodyPr>
          <a:lstStyle/>
          <a:p>
            <a:pPr lvl="0">
              <a:spcBef>
                <a:spcPct val="0"/>
              </a:spcBef>
            </a:pPr>
            <a:r>
              <a:rPr lang="en-GB" sz="3200" b="1" spc="95" dirty="0" smtClean="0">
                <a:solidFill>
                  <a:srgbClr val="FFFFFF"/>
                </a:solidFill>
                <a:latin typeface="Open Sauce"/>
                <a:ea typeface="Open Sauce"/>
                <a:cs typeface="Open Sauce"/>
                <a:sym typeface="Open Sauce"/>
              </a:rPr>
              <a:t>Timeliness</a:t>
            </a:r>
            <a:endParaRPr lang="en-US" sz="3200" b="1" spc="95" dirty="0">
              <a:solidFill>
                <a:srgbClr val="FFFFFF"/>
              </a:solidFill>
              <a:latin typeface="Open Sauce"/>
              <a:ea typeface="Open Sauce"/>
              <a:cs typeface="Open Sauce"/>
              <a:sym typeface="Open Sauce"/>
            </a:endParaRPr>
          </a:p>
        </p:txBody>
      </p:sp>
      <p:sp>
        <p:nvSpPr>
          <p:cNvPr id="54" name="TextBox 39"/>
          <p:cNvSpPr txBox="1"/>
          <p:nvPr/>
        </p:nvSpPr>
        <p:spPr>
          <a:xfrm>
            <a:off x="4328642" y="1447548"/>
            <a:ext cx="7422079" cy="1569660"/>
          </a:xfrm>
          <a:prstGeom prst="rect">
            <a:avLst/>
          </a:prstGeom>
        </p:spPr>
        <p:txBody>
          <a:bodyPr wrap="square" lIns="0" tIns="0" rIns="0" bIns="0" rtlCol="0" anchor="t">
            <a:spAutoFit/>
          </a:bodyPr>
          <a:lstStyle/>
          <a:p>
            <a:pPr lvl="0">
              <a:spcBef>
                <a:spcPct val="0"/>
              </a:spcBef>
            </a:pPr>
            <a:r>
              <a:rPr lang="en-GB" sz="28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Timeliness ensures that data is available when needed, thereby facilitating prompt decision-making and responsiveness in operations. </a:t>
            </a:r>
            <a:r>
              <a:rPr lang="en-GB" spc="95" dirty="0" smtClean="0">
                <a:solidFill>
                  <a:srgbClr val="FFFFFF"/>
                </a:solidFill>
                <a:latin typeface="Open Sauce"/>
                <a:ea typeface="Open Sauce"/>
                <a:cs typeface="Open Sauce"/>
                <a:sym typeface="Open Sauce"/>
              </a:rPr>
              <a:t>misallocation </a:t>
            </a:r>
            <a:r>
              <a:rPr lang="en-GB" sz="1600" spc="95" dirty="0">
                <a:solidFill>
                  <a:srgbClr val="FFFFFF"/>
                </a:solidFill>
                <a:latin typeface="Open Sauce"/>
                <a:ea typeface="Open Sauce"/>
                <a:cs typeface="Open Sauce"/>
                <a:sym typeface="Open Sauce"/>
              </a:rPr>
              <a:t>and ensuring informed decision-making.</a:t>
            </a:r>
            <a:endParaRPr lang="en-US" sz="1600" spc="95" dirty="0">
              <a:solidFill>
                <a:srgbClr val="FFFFFF"/>
              </a:solidFill>
              <a:latin typeface="Open Sauce"/>
              <a:ea typeface="Open Sauce"/>
              <a:cs typeface="Open Sauce"/>
              <a:sym typeface="Open Sauce"/>
            </a:endParaRPr>
          </a:p>
        </p:txBody>
      </p:sp>
      <p:grpSp>
        <p:nvGrpSpPr>
          <p:cNvPr id="51" name="Group 14"/>
          <p:cNvGrpSpPr/>
          <p:nvPr/>
        </p:nvGrpSpPr>
        <p:grpSpPr>
          <a:xfrm>
            <a:off x="2891341" y="3217973"/>
            <a:ext cx="3974884" cy="1050088"/>
            <a:chOff x="-185066" y="-23263"/>
            <a:chExt cx="7431150" cy="1963167"/>
          </a:xfrm>
        </p:grpSpPr>
        <p:sp>
          <p:nvSpPr>
            <p:cNvPr id="52"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grpSp>
        <p:nvGrpSpPr>
          <p:cNvPr id="56" name="Group 12"/>
          <p:cNvGrpSpPr/>
          <p:nvPr/>
        </p:nvGrpSpPr>
        <p:grpSpPr>
          <a:xfrm>
            <a:off x="2797216" y="3517744"/>
            <a:ext cx="217210" cy="403610"/>
            <a:chOff x="0" y="0"/>
            <a:chExt cx="406080" cy="754560"/>
          </a:xfrm>
        </p:grpSpPr>
        <p:sp>
          <p:nvSpPr>
            <p:cNvPr id="57"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sp>
        <p:nvSpPr>
          <p:cNvPr id="58" name="TextBox 40"/>
          <p:cNvSpPr txBox="1"/>
          <p:nvPr/>
        </p:nvSpPr>
        <p:spPr>
          <a:xfrm>
            <a:off x="2046982" y="3441444"/>
            <a:ext cx="653021" cy="512961"/>
          </a:xfrm>
          <a:prstGeom prst="rect">
            <a:avLst/>
          </a:prstGeom>
        </p:spPr>
        <p:txBody>
          <a:bodyPr lIns="0" tIns="0" rIns="0" bIns="0" rtlCol="0" anchor="t">
            <a:spAutoFit/>
          </a:bodyPr>
          <a:lstStyle/>
          <a:p>
            <a:pPr algn="ctr">
              <a:lnSpc>
                <a:spcPts val="4032"/>
              </a:lnSpc>
              <a:spcBef>
                <a:spcPct val="0"/>
              </a:spcBef>
            </a:pPr>
            <a:r>
              <a:rPr lang="en-US" sz="2921" spc="286" dirty="0" smtClean="0">
                <a:solidFill>
                  <a:srgbClr val="231F20"/>
                </a:solidFill>
                <a:latin typeface="Poppins"/>
                <a:ea typeface="Poppins"/>
                <a:cs typeface="Poppins"/>
                <a:sym typeface="Poppins"/>
              </a:rPr>
              <a:t>04</a:t>
            </a:r>
            <a:endParaRPr lang="en-US" sz="2921" spc="286" dirty="0">
              <a:solidFill>
                <a:srgbClr val="231F20"/>
              </a:solidFill>
              <a:latin typeface="Poppins"/>
              <a:ea typeface="Poppins"/>
              <a:cs typeface="Poppins"/>
              <a:sym typeface="Poppins"/>
            </a:endParaRPr>
          </a:p>
        </p:txBody>
      </p:sp>
      <p:sp>
        <p:nvSpPr>
          <p:cNvPr id="59" name="TextBox 39"/>
          <p:cNvSpPr txBox="1"/>
          <p:nvPr/>
        </p:nvSpPr>
        <p:spPr>
          <a:xfrm>
            <a:off x="3526335" y="3437238"/>
            <a:ext cx="2900845" cy="492443"/>
          </a:xfrm>
          <a:prstGeom prst="rect">
            <a:avLst/>
          </a:prstGeom>
        </p:spPr>
        <p:txBody>
          <a:bodyPr wrap="square" lIns="0" tIns="0" rIns="0" bIns="0" rtlCol="0" anchor="t">
            <a:spAutoFit/>
          </a:bodyPr>
          <a:lstStyle/>
          <a:p>
            <a:pPr lvl="0">
              <a:spcBef>
                <a:spcPct val="0"/>
              </a:spcBef>
            </a:pPr>
            <a:r>
              <a:rPr lang="en-GB" sz="3200" b="1" spc="142" dirty="0" smtClean="0">
                <a:solidFill>
                  <a:srgbClr val="FFFFFF"/>
                </a:solidFill>
                <a:latin typeface="Open Sauce"/>
                <a:ea typeface="Open Sauce"/>
                <a:cs typeface="Open Sauce"/>
                <a:sym typeface="Open Sauce"/>
              </a:rPr>
              <a:t>Consistency</a:t>
            </a:r>
            <a:endParaRPr lang="en-US" sz="3200" b="1" spc="142" dirty="0">
              <a:solidFill>
                <a:srgbClr val="FFFFFF"/>
              </a:solidFill>
              <a:latin typeface="Open Sauce"/>
              <a:ea typeface="Open Sauce"/>
              <a:cs typeface="Open Sauce"/>
              <a:sym typeface="Open Sauce"/>
            </a:endParaRPr>
          </a:p>
        </p:txBody>
      </p:sp>
      <p:sp>
        <p:nvSpPr>
          <p:cNvPr id="60" name="TextBox 39"/>
          <p:cNvSpPr txBox="1"/>
          <p:nvPr/>
        </p:nvSpPr>
        <p:spPr>
          <a:xfrm>
            <a:off x="2808843" y="4342651"/>
            <a:ext cx="7422079" cy="1969770"/>
          </a:xfrm>
          <a:prstGeom prst="rect">
            <a:avLst/>
          </a:prstGeom>
        </p:spPr>
        <p:txBody>
          <a:bodyPr wrap="square" lIns="0" tIns="0" rIns="0" bIns="0" rtlCol="0" anchor="t">
            <a:spAutoFit/>
          </a:bodyPr>
          <a:lstStyle/>
          <a:p>
            <a:pPr lvl="0">
              <a:spcBef>
                <a:spcPct val="0"/>
              </a:spcBef>
            </a:pPr>
            <a:r>
              <a:rPr lang="en-GB" sz="28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Consistency guarantees uniformity across data systems. This dimension is vital for ensuring that departments like Planning, Finance, and MIS align with the same figures. </a:t>
            </a:r>
            <a:r>
              <a:rPr lang="en-GB" sz="1600" spc="95" dirty="0" smtClean="0">
                <a:solidFill>
                  <a:srgbClr val="FFFFFF"/>
                </a:solidFill>
                <a:latin typeface="Open Sauce"/>
                <a:ea typeface="Open Sauce"/>
                <a:cs typeface="Open Sauce"/>
                <a:sym typeface="Open Sauce"/>
              </a:rPr>
              <a:t>and </a:t>
            </a:r>
            <a:r>
              <a:rPr lang="en-GB" sz="1600" spc="95" dirty="0">
                <a:solidFill>
                  <a:srgbClr val="FFFFFF"/>
                </a:solidFill>
                <a:latin typeface="Open Sauce"/>
                <a:ea typeface="Open Sauce"/>
                <a:cs typeface="Open Sauce"/>
                <a:sym typeface="Open Sauce"/>
              </a:rPr>
              <a:t>ensuring informed decision-making.</a:t>
            </a:r>
            <a:endParaRPr lang="en-US" sz="1600" spc="95" dirty="0">
              <a:solidFill>
                <a:srgbClr val="FFFFFF"/>
              </a:solidFill>
              <a:latin typeface="Open Sauce"/>
              <a:ea typeface="Open Sauce"/>
              <a:cs typeface="Open Sauce"/>
              <a:sym typeface="Open Sauce"/>
            </a:endParaRPr>
          </a:p>
        </p:txBody>
      </p:sp>
      <p:grpSp>
        <p:nvGrpSpPr>
          <p:cNvPr id="27" name="Group 10"/>
          <p:cNvGrpSpPr/>
          <p:nvPr/>
        </p:nvGrpSpPr>
        <p:grpSpPr>
          <a:xfrm>
            <a:off x="2628789" y="3106214"/>
            <a:ext cx="776411" cy="1273606"/>
            <a:chOff x="0" y="0"/>
            <a:chExt cx="1451520" cy="2381040"/>
          </a:xfrm>
        </p:grpSpPr>
        <p:sp>
          <p:nvSpPr>
            <p:cNvPr id="28"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spTree>
    <p:extLst>
      <p:ext uri="{BB962C8B-B14F-4D97-AF65-F5344CB8AC3E}">
        <p14:creationId xmlns:p14="http://schemas.microsoft.com/office/powerpoint/2010/main" val="1917446542"/>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28330" y="5049281"/>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11258642" y="3990080"/>
            <a:ext cx="1390073" cy="139007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5" name="TextBox 5"/>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6" name="Freeform 6"/>
          <p:cNvSpPr/>
          <p:nvPr/>
        </p:nvSpPr>
        <p:spPr>
          <a:xfrm>
            <a:off x="-1040147" y="1152124"/>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7" name="Group 7"/>
          <p:cNvGrpSpPr/>
          <p:nvPr/>
        </p:nvGrpSpPr>
        <p:grpSpPr>
          <a:xfrm>
            <a:off x="-1508428" y="-2603044"/>
            <a:ext cx="5294619" cy="517453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9" name="TextBox 9"/>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grpSp>
        <p:nvGrpSpPr>
          <p:cNvPr id="10" name="Group 10"/>
          <p:cNvGrpSpPr/>
          <p:nvPr/>
        </p:nvGrpSpPr>
        <p:grpSpPr>
          <a:xfrm>
            <a:off x="4172222" y="46655"/>
            <a:ext cx="776411" cy="1273606"/>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12" name="Group 12"/>
          <p:cNvGrpSpPr/>
          <p:nvPr/>
        </p:nvGrpSpPr>
        <p:grpSpPr>
          <a:xfrm>
            <a:off x="4293938" y="463812"/>
            <a:ext cx="217210" cy="403610"/>
            <a:chOff x="0" y="0"/>
            <a:chExt cx="406080" cy="754560"/>
          </a:xfrm>
        </p:grpSpPr>
        <p:sp>
          <p:nvSpPr>
            <p:cNvPr id="13"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sp>
        <p:nvSpPr>
          <p:cNvPr id="38" name="TextBox 38"/>
          <p:cNvSpPr txBox="1"/>
          <p:nvPr/>
        </p:nvSpPr>
        <p:spPr>
          <a:xfrm>
            <a:off x="265086" y="357841"/>
            <a:ext cx="3949618" cy="1107996"/>
          </a:xfrm>
          <a:prstGeom prst="rect">
            <a:avLst/>
          </a:prstGeom>
        </p:spPr>
        <p:txBody>
          <a:bodyPr wrap="square" lIns="0" tIns="0" rIns="0" bIns="0" rtlCol="0" anchor="t">
            <a:spAutoFit/>
          </a:bodyPr>
          <a:lstStyle/>
          <a:p>
            <a:pPr lvl="0">
              <a:spcBef>
                <a:spcPct val="0"/>
              </a:spcBef>
            </a:pPr>
            <a:r>
              <a:rPr lang="en-GB" sz="3600" b="1" spc="388" dirty="0">
                <a:solidFill>
                  <a:srgbClr val="FFFFFF"/>
                </a:solidFill>
                <a:latin typeface="Times New Roman" panose="02020603050405020304" pitchFamily="18" charset="0"/>
                <a:ea typeface="Poppins"/>
                <a:cs typeface="Times New Roman" panose="02020603050405020304" pitchFamily="18" charset="0"/>
                <a:sym typeface="Poppins"/>
              </a:rPr>
              <a:t>Data Quality Dimensions</a:t>
            </a:r>
            <a:endParaRPr lang="en-US" sz="3600" b="1" spc="388" dirty="0">
              <a:solidFill>
                <a:srgbClr val="FFFFFF"/>
              </a:solidFill>
              <a:latin typeface="Times New Roman" panose="02020603050405020304" pitchFamily="18" charset="0"/>
              <a:ea typeface="Poppins"/>
              <a:cs typeface="Times New Roman" panose="02020603050405020304" pitchFamily="18" charset="0"/>
              <a:sym typeface="Poppins"/>
            </a:endParaRPr>
          </a:p>
        </p:txBody>
      </p:sp>
      <p:sp>
        <p:nvSpPr>
          <p:cNvPr id="40" name="TextBox 40"/>
          <p:cNvSpPr txBox="1"/>
          <p:nvPr/>
        </p:nvSpPr>
        <p:spPr>
          <a:xfrm>
            <a:off x="3665937" y="426907"/>
            <a:ext cx="653021" cy="512961"/>
          </a:xfrm>
          <a:prstGeom prst="rect">
            <a:avLst/>
          </a:prstGeom>
        </p:spPr>
        <p:txBody>
          <a:bodyPr lIns="0" tIns="0" rIns="0" bIns="0" rtlCol="0" anchor="t">
            <a:spAutoFit/>
          </a:bodyPr>
          <a:lstStyle/>
          <a:p>
            <a:pPr algn="ctr">
              <a:lnSpc>
                <a:spcPts val="4032"/>
              </a:lnSpc>
              <a:spcBef>
                <a:spcPct val="0"/>
              </a:spcBef>
            </a:pPr>
            <a:r>
              <a:rPr lang="en-US" sz="2921" spc="286" dirty="0" smtClean="0">
                <a:solidFill>
                  <a:srgbClr val="231F20"/>
                </a:solidFill>
                <a:latin typeface="Poppins"/>
                <a:ea typeface="Poppins"/>
                <a:cs typeface="Poppins"/>
                <a:sym typeface="Poppins"/>
              </a:rPr>
              <a:t>05</a:t>
            </a:r>
            <a:endParaRPr lang="en-US" sz="2921" spc="286" dirty="0">
              <a:solidFill>
                <a:srgbClr val="231F20"/>
              </a:solidFill>
              <a:latin typeface="Poppins"/>
              <a:ea typeface="Poppins"/>
              <a:cs typeface="Poppins"/>
              <a:sym typeface="Poppins"/>
            </a:endParaRPr>
          </a:p>
        </p:txBody>
      </p:sp>
      <p:grpSp>
        <p:nvGrpSpPr>
          <p:cNvPr id="45" name="Group 14"/>
          <p:cNvGrpSpPr/>
          <p:nvPr/>
        </p:nvGrpSpPr>
        <p:grpSpPr>
          <a:xfrm>
            <a:off x="4431712" y="188114"/>
            <a:ext cx="3974884" cy="1050088"/>
            <a:chOff x="-185066" y="-23263"/>
            <a:chExt cx="7431150" cy="1963167"/>
          </a:xfrm>
        </p:grpSpPr>
        <p:sp>
          <p:nvSpPr>
            <p:cNvPr id="46"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sp>
        <p:nvSpPr>
          <p:cNvPr id="47" name="TextBox 39"/>
          <p:cNvSpPr txBox="1"/>
          <p:nvPr/>
        </p:nvSpPr>
        <p:spPr>
          <a:xfrm>
            <a:off x="5353449" y="419396"/>
            <a:ext cx="2131409" cy="492443"/>
          </a:xfrm>
          <a:prstGeom prst="rect">
            <a:avLst/>
          </a:prstGeom>
        </p:spPr>
        <p:txBody>
          <a:bodyPr wrap="square" lIns="0" tIns="0" rIns="0" bIns="0" rtlCol="0" anchor="t">
            <a:spAutoFit/>
          </a:bodyPr>
          <a:lstStyle/>
          <a:p>
            <a:pPr lvl="0">
              <a:spcBef>
                <a:spcPct val="0"/>
              </a:spcBef>
            </a:pPr>
            <a:r>
              <a:rPr lang="en-GB" sz="3200" b="1" spc="95" dirty="0" smtClean="0">
                <a:solidFill>
                  <a:srgbClr val="FFFFFF"/>
                </a:solidFill>
                <a:latin typeface="Open Sauce"/>
                <a:ea typeface="Open Sauce"/>
                <a:cs typeface="Open Sauce"/>
                <a:sym typeface="Open Sauce"/>
              </a:rPr>
              <a:t>Validity</a:t>
            </a:r>
            <a:endParaRPr lang="en-US" sz="3200" b="1" spc="95" dirty="0">
              <a:solidFill>
                <a:srgbClr val="FFFFFF"/>
              </a:solidFill>
              <a:latin typeface="Open Sauce"/>
              <a:ea typeface="Open Sauce"/>
              <a:cs typeface="Open Sauce"/>
              <a:sym typeface="Open Sauce"/>
            </a:endParaRPr>
          </a:p>
        </p:txBody>
      </p:sp>
      <p:sp>
        <p:nvSpPr>
          <p:cNvPr id="54" name="TextBox 39"/>
          <p:cNvSpPr txBox="1"/>
          <p:nvPr/>
        </p:nvSpPr>
        <p:spPr>
          <a:xfrm>
            <a:off x="4328642" y="1447548"/>
            <a:ext cx="7422079" cy="1569660"/>
          </a:xfrm>
          <a:prstGeom prst="rect">
            <a:avLst/>
          </a:prstGeom>
        </p:spPr>
        <p:txBody>
          <a:bodyPr wrap="square" lIns="0" tIns="0" rIns="0" bIns="0" rtlCol="0" anchor="t">
            <a:spAutoFit/>
          </a:bodyPr>
          <a:lstStyle/>
          <a:p>
            <a:pPr lvl="0">
              <a:spcBef>
                <a:spcPct val="0"/>
              </a:spcBef>
            </a:pPr>
            <a:r>
              <a:rPr lang="en-GB" sz="28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Validity ensures that data adheres to established formats and standards, which is critical for compliance with local and national regulations. </a:t>
            </a:r>
            <a:r>
              <a:rPr lang="en-GB" spc="95" dirty="0" smtClean="0">
                <a:solidFill>
                  <a:srgbClr val="FFFFFF"/>
                </a:solidFill>
                <a:latin typeface="Open Sauce"/>
                <a:ea typeface="Open Sauce"/>
                <a:cs typeface="Open Sauce"/>
                <a:sym typeface="Open Sauce"/>
              </a:rPr>
              <a:t>misallocation </a:t>
            </a:r>
            <a:r>
              <a:rPr lang="en-GB" sz="1600" spc="95" dirty="0">
                <a:solidFill>
                  <a:srgbClr val="FFFFFF"/>
                </a:solidFill>
                <a:latin typeface="Open Sauce"/>
                <a:ea typeface="Open Sauce"/>
                <a:cs typeface="Open Sauce"/>
                <a:sym typeface="Open Sauce"/>
              </a:rPr>
              <a:t>and ensuring informed decision-making.</a:t>
            </a:r>
            <a:endParaRPr lang="en-US" sz="1600" spc="95" dirty="0">
              <a:solidFill>
                <a:srgbClr val="FFFFFF"/>
              </a:solidFill>
              <a:latin typeface="Open Sauce"/>
              <a:ea typeface="Open Sauce"/>
              <a:cs typeface="Open Sauce"/>
              <a:sym typeface="Open Sauce"/>
            </a:endParaRPr>
          </a:p>
        </p:txBody>
      </p:sp>
      <p:grpSp>
        <p:nvGrpSpPr>
          <p:cNvPr id="51" name="Group 14"/>
          <p:cNvGrpSpPr/>
          <p:nvPr/>
        </p:nvGrpSpPr>
        <p:grpSpPr>
          <a:xfrm>
            <a:off x="3000329" y="3079125"/>
            <a:ext cx="3974884" cy="1050088"/>
            <a:chOff x="-185066" y="-23263"/>
            <a:chExt cx="7431150" cy="1963167"/>
          </a:xfrm>
        </p:grpSpPr>
        <p:sp>
          <p:nvSpPr>
            <p:cNvPr id="52"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grpSp>
        <p:nvGrpSpPr>
          <p:cNvPr id="56" name="Group 12"/>
          <p:cNvGrpSpPr/>
          <p:nvPr/>
        </p:nvGrpSpPr>
        <p:grpSpPr>
          <a:xfrm>
            <a:off x="2880872" y="3420768"/>
            <a:ext cx="217210" cy="403610"/>
            <a:chOff x="0" y="0"/>
            <a:chExt cx="406080" cy="754560"/>
          </a:xfrm>
        </p:grpSpPr>
        <p:sp>
          <p:nvSpPr>
            <p:cNvPr id="57"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sp>
        <p:nvSpPr>
          <p:cNvPr id="58" name="TextBox 40"/>
          <p:cNvSpPr txBox="1"/>
          <p:nvPr/>
        </p:nvSpPr>
        <p:spPr>
          <a:xfrm>
            <a:off x="2211267" y="3345876"/>
            <a:ext cx="653021" cy="512961"/>
          </a:xfrm>
          <a:prstGeom prst="rect">
            <a:avLst/>
          </a:prstGeom>
        </p:spPr>
        <p:txBody>
          <a:bodyPr lIns="0" tIns="0" rIns="0" bIns="0" rtlCol="0" anchor="t">
            <a:spAutoFit/>
          </a:bodyPr>
          <a:lstStyle/>
          <a:p>
            <a:pPr algn="ctr">
              <a:lnSpc>
                <a:spcPts val="4032"/>
              </a:lnSpc>
              <a:spcBef>
                <a:spcPct val="0"/>
              </a:spcBef>
            </a:pPr>
            <a:r>
              <a:rPr lang="en-US" sz="2921" spc="286" dirty="0" smtClean="0">
                <a:solidFill>
                  <a:srgbClr val="231F20"/>
                </a:solidFill>
                <a:latin typeface="Poppins"/>
                <a:ea typeface="Poppins"/>
                <a:cs typeface="Poppins"/>
                <a:sym typeface="Poppins"/>
              </a:rPr>
              <a:t>06</a:t>
            </a:r>
            <a:endParaRPr lang="en-US" sz="2921" spc="286" dirty="0">
              <a:solidFill>
                <a:srgbClr val="231F20"/>
              </a:solidFill>
              <a:latin typeface="Poppins"/>
              <a:ea typeface="Poppins"/>
              <a:cs typeface="Poppins"/>
              <a:sym typeface="Poppins"/>
            </a:endParaRPr>
          </a:p>
        </p:txBody>
      </p:sp>
      <p:sp>
        <p:nvSpPr>
          <p:cNvPr id="59" name="TextBox 39"/>
          <p:cNvSpPr txBox="1"/>
          <p:nvPr/>
        </p:nvSpPr>
        <p:spPr>
          <a:xfrm>
            <a:off x="3786191" y="3299901"/>
            <a:ext cx="2900845" cy="553998"/>
          </a:xfrm>
          <a:prstGeom prst="rect">
            <a:avLst/>
          </a:prstGeom>
        </p:spPr>
        <p:txBody>
          <a:bodyPr wrap="square" lIns="0" tIns="0" rIns="0" bIns="0" rtlCol="0" anchor="t">
            <a:spAutoFit/>
          </a:bodyPr>
          <a:lstStyle/>
          <a:p>
            <a:pPr lvl="0">
              <a:spcBef>
                <a:spcPct val="0"/>
              </a:spcBef>
            </a:pPr>
            <a:r>
              <a:rPr lang="en-GB" sz="3600" b="1" spc="142" dirty="0" smtClean="0">
                <a:solidFill>
                  <a:srgbClr val="FFFFFF"/>
                </a:solidFill>
                <a:latin typeface="Open Sauce"/>
                <a:ea typeface="Open Sauce"/>
                <a:cs typeface="Open Sauce"/>
                <a:sym typeface="Open Sauce"/>
              </a:rPr>
              <a:t>Integrity</a:t>
            </a:r>
            <a:r>
              <a:rPr lang="en-GB" sz="2800" b="1" spc="142" dirty="0" smtClean="0">
                <a:solidFill>
                  <a:srgbClr val="FFFFFF"/>
                </a:solidFill>
                <a:latin typeface="Open Sauce"/>
                <a:ea typeface="Open Sauce"/>
                <a:cs typeface="Open Sauce"/>
                <a:sym typeface="Open Sauce"/>
              </a:rPr>
              <a:t> </a:t>
            </a:r>
            <a:endParaRPr lang="en-US" sz="2800" b="1" spc="142" dirty="0">
              <a:solidFill>
                <a:srgbClr val="FFFFFF"/>
              </a:solidFill>
              <a:latin typeface="Open Sauce"/>
              <a:ea typeface="Open Sauce"/>
              <a:cs typeface="Open Sauce"/>
              <a:sym typeface="Open Sauce"/>
            </a:endParaRPr>
          </a:p>
        </p:txBody>
      </p:sp>
      <p:sp>
        <p:nvSpPr>
          <p:cNvPr id="60" name="TextBox 39"/>
          <p:cNvSpPr txBox="1"/>
          <p:nvPr/>
        </p:nvSpPr>
        <p:spPr>
          <a:xfrm>
            <a:off x="3119787" y="4347091"/>
            <a:ext cx="7422079" cy="1723549"/>
          </a:xfrm>
          <a:prstGeom prst="rect">
            <a:avLst/>
          </a:prstGeom>
        </p:spPr>
        <p:txBody>
          <a:bodyPr wrap="square" lIns="0" tIns="0" rIns="0" bIns="0" rtlCol="0" anchor="t">
            <a:spAutoFit/>
          </a:bodyPr>
          <a:lstStyle/>
          <a:p>
            <a:pPr lvl="0">
              <a:spcBef>
                <a:spcPct val="0"/>
              </a:spcBef>
            </a:pPr>
            <a:r>
              <a:rPr lang="en-GB" sz="28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Integrity involves safeguarding data from unauthorized alterations, which is essential for maintaining audit readiness and enhancing public trust. </a:t>
            </a:r>
            <a:r>
              <a:rPr lang="en-GB" sz="1600" spc="95" dirty="0" smtClean="0">
                <a:solidFill>
                  <a:srgbClr val="FFFFFF"/>
                </a:solidFill>
                <a:latin typeface="Open Sauce"/>
                <a:ea typeface="Open Sauce"/>
                <a:cs typeface="Open Sauce"/>
                <a:sym typeface="Open Sauce"/>
              </a:rPr>
              <a:t>and </a:t>
            </a:r>
            <a:r>
              <a:rPr lang="en-GB" sz="1600" spc="95" dirty="0">
                <a:solidFill>
                  <a:srgbClr val="FFFFFF"/>
                </a:solidFill>
                <a:latin typeface="Open Sauce"/>
                <a:ea typeface="Open Sauce"/>
                <a:cs typeface="Open Sauce"/>
                <a:sym typeface="Open Sauce"/>
              </a:rPr>
              <a:t>ensuring informed decision-making.</a:t>
            </a:r>
            <a:endParaRPr lang="en-US" sz="1600" spc="95" dirty="0">
              <a:solidFill>
                <a:srgbClr val="FFFFFF"/>
              </a:solidFill>
              <a:latin typeface="Open Sauce"/>
              <a:ea typeface="Open Sauce"/>
              <a:cs typeface="Open Sauce"/>
              <a:sym typeface="Open Sauce"/>
            </a:endParaRPr>
          </a:p>
        </p:txBody>
      </p:sp>
      <p:grpSp>
        <p:nvGrpSpPr>
          <p:cNvPr id="27" name="Group 10"/>
          <p:cNvGrpSpPr/>
          <p:nvPr/>
        </p:nvGrpSpPr>
        <p:grpSpPr>
          <a:xfrm>
            <a:off x="2740373" y="2988019"/>
            <a:ext cx="776411" cy="1273606"/>
            <a:chOff x="0" y="0"/>
            <a:chExt cx="1451520" cy="2381040"/>
          </a:xfrm>
        </p:grpSpPr>
        <p:sp>
          <p:nvSpPr>
            <p:cNvPr id="28"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spTree>
    <p:extLst>
      <p:ext uri="{BB962C8B-B14F-4D97-AF65-F5344CB8AC3E}">
        <p14:creationId xmlns:p14="http://schemas.microsoft.com/office/powerpoint/2010/main" val="4203690543"/>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3046" y="0"/>
            <a:ext cx="10691446" cy="2588455"/>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4" name="TextBox 4"/>
          <p:cNvSpPr txBox="1"/>
          <p:nvPr/>
        </p:nvSpPr>
        <p:spPr>
          <a:xfrm>
            <a:off x="2053883" y="329679"/>
            <a:ext cx="8721968" cy="2031325"/>
          </a:xfrm>
          <a:prstGeom prst="rect">
            <a:avLst/>
          </a:prstGeom>
        </p:spPr>
        <p:txBody>
          <a:bodyPr wrap="square" lIns="0" tIns="0" rIns="0" bIns="0" rtlCol="0" anchor="t">
            <a:spAutoFit/>
          </a:bodyPr>
          <a:lstStyle/>
          <a:p>
            <a:pPr lvl="0" algn="ctr">
              <a:spcBef>
                <a:spcPct val="0"/>
              </a:spcBef>
            </a:pPr>
            <a:r>
              <a:rPr lang="en-GB" sz="4400" b="1" spc="95" dirty="0" smtClean="0">
                <a:solidFill>
                  <a:srgbClr val="FFFFFF"/>
                </a:solidFill>
                <a:latin typeface="Open Sauce"/>
                <a:ea typeface="Open Sauce"/>
                <a:cs typeface="Open Sauce"/>
                <a:sym typeface="Open Sauce"/>
              </a:rPr>
              <a:t>Systematic Framework for High-Quality Data Management at AWMA</a:t>
            </a:r>
            <a:endParaRPr lang="en-US" sz="4400" b="1" spc="95" dirty="0">
              <a:solidFill>
                <a:srgbClr val="FFFFFF"/>
              </a:solidFill>
              <a:latin typeface="Open Sauce"/>
              <a:ea typeface="Open Sauce"/>
              <a:cs typeface="Open Sauce"/>
              <a:sym typeface="Open Sauce"/>
            </a:endParaRPr>
          </a:p>
        </p:txBody>
      </p:sp>
      <p:sp>
        <p:nvSpPr>
          <p:cNvPr id="5" name="Freeform 5"/>
          <p:cNvSpPr/>
          <p:nvPr/>
        </p:nvSpPr>
        <p:spPr>
          <a:xfrm flipH="1" flipV="1">
            <a:off x="-2534169" y="0"/>
            <a:ext cx="5068337" cy="4496997"/>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6" name="Freeform 6"/>
          <p:cNvSpPr/>
          <p:nvPr/>
        </p:nvSpPr>
        <p:spPr>
          <a:xfrm flipH="1">
            <a:off x="9657832" y="2361004"/>
            <a:ext cx="5068337" cy="4496997"/>
          </a:xfrm>
          <a:custGeom>
            <a:avLst/>
            <a:gdLst/>
            <a:ahLst/>
            <a:cxnLst/>
            <a:rect l="l" t="t" r="r" b="b"/>
            <a:pathLst>
              <a:path w="7602505" h="6745495">
                <a:moveTo>
                  <a:pt x="7602506" y="0"/>
                </a:moveTo>
                <a:lnTo>
                  <a:pt x="0" y="0"/>
                </a:lnTo>
                <a:lnTo>
                  <a:pt x="0" y="6745495"/>
                </a:lnTo>
                <a:lnTo>
                  <a:pt x="7602506" y="6745495"/>
                </a:lnTo>
                <a:lnTo>
                  <a:pt x="7602506"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3" name="Rectangle 2"/>
          <p:cNvSpPr/>
          <p:nvPr/>
        </p:nvSpPr>
        <p:spPr>
          <a:xfrm>
            <a:off x="1373944" y="2521405"/>
            <a:ext cx="8881403" cy="4401205"/>
          </a:xfrm>
          <a:prstGeom prst="rect">
            <a:avLst/>
          </a:prstGeom>
        </p:spPr>
        <p:txBody>
          <a:bodyPr wrap="square">
            <a:spAutoFit/>
          </a:bodyPr>
          <a:lstStyle/>
          <a:p>
            <a:r>
              <a:rPr lang="en-US" sz="2800" dirty="0"/>
              <a:t>This framework establishes a systematic approach to ensure high-quality data management across the Ahanta West Municipal Assembly. It addresses current challenges of inconsistent data, incomplete records, and untimely reporting that hinder effective decision-making. The framework aligns with Ghana's Local Governance Act and supports the Assembly's digital transformation agenda. This framework component consist of Governance structure.</a:t>
            </a:r>
            <a:endParaRPr lang="en-GB" sz="2800" dirty="0"/>
          </a:p>
        </p:txBody>
      </p:sp>
    </p:spTree>
    <p:extLst>
      <p:ext uri="{BB962C8B-B14F-4D97-AF65-F5344CB8AC3E}">
        <p14:creationId xmlns:p14="http://schemas.microsoft.com/office/powerpoint/2010/main" val="303613312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413</TotalTime>
  <Words>1450</Words>
  <Application>Microsoft Office PowerPoint</Application>
  <PresentationFormat>Widescreen</PresentationFormat>
  <Paragraphs>134</Paragraphs>
  <Slides>27</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27</vt:i4>
      </vt:variant>
    </vt:vector>
  </HeadingPairs>
  <TitlesOfParts>
    <vt:vector size="38" baseType="lpstr">
      <vt:lpstr>Arial</vt:lpstr>
      <vt:lpstr>Calibri</vt:lpstr>
      <vt:lpstr>Century Gothic</vt:lpstr>
      <vt:lpstr>Open Sauce</vt:lpstr>
      <vt:lpstr>Open Sauce Bold</vt:lpstr>
      <vt:lpstr>Poppins</vt:lpstr>
      <vt:lpstr>Poppins Semi-Bold</vt:lpstr>
      <vt:lpstr>Times New Roman</vt:lpstr>
      <vt:lpstr>Wingdings 3</vt:lpstr>
      <vt:lpstr>Ion Boardroom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Quality Assurance Framework</dc:title>
  <dc:creator>Microsoft account</dc:creator>
  <cp:lastModifiedBy>Microsoft account</cp:lastModifiedBy>
  <cp:revision>56</cp:revision>
  <dcterms:created xsi:type="dcterms:W3CDTF">2025-08-11T05:35:10Z</dcterms:created>
  <dcterms:modified xsi:type="dcterms:W3CDTF">2025-08-11T15:36:06Z</dcterms:modified>
</cp:coreProperties>
</file>